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7" r:id="rId11"/>
    <p:sldId id="268" r:id="rId12"/>
    <p:sldId id="269" r:id="rId13"/>
    <p:sldId id="270" r:id="rId14"/>
    <p:sldId id="27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66B1"/>
    <a:srgbClr val="24A8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51"/>
    <p:restoredTop sz="94694"/>
  </p:normalViewPr>
  <p:slideViewPr>
    <p:cSldViewPr snapToGrid="0">
      <p:cViewPr>
        <p:scale>
          <a:sx n="124" d="100"/>
          <a:sy n="124" d="100"/>
        </p:scale>
        <p:origin x="848" y="14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C21239-55FE-CC42-8112-B375D107B9CB}" type="datetimeFigureOut">
              <a:rPr lang="en-US" smtClean="0"/>
              <a:t>4/7/26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B743A3-86F6-B845-9053-101F0729D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5800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B743A3-86F6-B845-9053-101F0729DD9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3069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B743A3-86F6-B845-9053-101F0729DD9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4756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8336270-9B3B-FDCD-7C0C-D470B1FB627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666B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9B5FD0-89DE-C070-B16A-EBCF79EC6A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</p:spPr>
        <p:txBody>
          <a:bodyPr anchor="t" anchorCtr="0"/>
          <a:lstStyle>
            <a:lvl1pPr algn="l">
              <a:defRPr sz="60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64FA1D-C109-9F66-E726-12B51B2420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74407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ED80AE3-6FA5-78B3-7DA7-20C7E27666F3}"/>
              </a:ext>
            </a:extLst>
          </p:cNvPr>
          <p:cNvSpPr/>
          <p:nvPr userDrawn="1"/>
        </p:nvSpPr>
        <p:spPr>
          <a:xfrm>
            <a:off x="7266816" y="-482202"/>
            <a:ext cx="6372522" cy="245304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Water Safety Wales Logo">
            <a:extLst>
              <a:ext uri="{FF2B5EF4-FFF2-40B4-BE49-F238E27FC236}">
                <a16:creationId xmlns:a16="http://schemas.microsoft.com/office/drawing/2014/main" id="{7812AA10-8420-D0C5-0D36-2689CB7493A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4937" b="20571"/>
          <a:stretch>
            <a:fillRect/>
          </a:stretch>
        </p:blipFill>
        <p:spPr>
          <a:xfrm>
            <a:off x="7738908" y="147637"/>
            <a:ext cx="2580900" cy="117633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9B8E5C3-4E59-7085-4168-5A9E43A35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45000"/>
          </a:blip>
          <a:stretch>
            <a:fillRect/>
          </a:stretch>
        </p:blipFill>
        <p:spPr>
          <a:xfrm>
            <a:off x="-696384" y="-165100"/>
            <a:ext cx="3594100" cy="35941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A5D64F6-142B-D451-3E4D-ADA108EB29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45000"/>
          </a:blip>
          <a:stretch>
            <a:fillRect/>
          </a:stretch>
        </p:blipFill>
        <p:spPr>
          <a:xfrm rot="5040021">
            <a:off x="9116295" y="3886010"/>
            <a:ext cx="3594100" cy="3594100"/>
          </a:xfrm>
          <a:prstGeom prst="rect">
            <a:avLst/>
          </a:prstGeom>
        </p:spPr>
      </p:pic>
      <p:pic>
        <p:nvPicPr>
          <p:cNvPr id="10" name="Picture 9" descr="Welsh Government Logo">
            <a:extLst>
              <a:ext uri="{FF2B5EF4-FFF2-40B4-BE49-F238E27FC236}">
                <a16:creationId xmlns:a16="http://schemas.microsoft.com/office/drawing/2014/main" id="{C3AFD15F-56DF-1058-A547-0E4D91B829A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668000" y="0"/>
            <a:ext cx="1126230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241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E17AC2E-33FF-BA9E-3AB8-B1D8C5FC0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666B1">
              <a:alpha val="4169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26D490B-33A5-5711-967D-FB6C891ADD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0789" t="47213" r="6745" b="-2463"/>
          <a:stretch>
            <a:fillRect/>
          </a:stretch>
        </p:blipFill>
        <p:spPr>
          <a:xfrm>
            <a:off x="0" y="0"/>
            <a:ext cx="12192000" cy="233385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9642FBF-A0F5-6ADA-52AA-E7A9F8FD70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68500"/>
            <a:ext cx="10515600" cy="1325563"/>
          </a:xfrm>
        </p:spPr>
        <p:txBody>
          <a:bodyPr anchor="t" anchorCtr="0">
            <a:normAutofit/>
          </a:bodyPr>
          <a:lstStyle>
            <a:lvl1pPr>
              <a:defRPr sz="5000" b="1" i="0">
                <a:solidFill>
                  <a:srgbClr val="3666B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7D2AE1-1C92-4D95-D5E0-B68DB06908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429000"/>
            <a:ext cx="10515600" cy="2836333"/>
          </a:xfrm>
        </p:spPr>
        <p:txBody>
          <a:bodyPr anchor="t" anchorCtr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10" name="Picture 9" descr="Water Safety Wales Logo">
            <a:extLst>
              <a:ext uri="{FF2B5EF4-FFF2-40B4-BE49-F238E27FC236}">
                <a16:creationId xmlns:a16="http://schemas.microsoft.com/office/drawing/2014/main" id="{A6C450FC-7A0D-6974-F20E-3394A682EB2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4937" b="20571"/>
          <a:stretch>
            <a:fillRect/>
          </a:stretch>
        </p:blipFill>
        <p:spPr>
          <a:xfrm>
            <a:off x="8881973" y="67241"/>
            <a:ext cx="2110796" cy="96207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EC0B8803-ABAF-FFBC-5CCE-74238714F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777831"/>
            <a:ext cx="12192000" cy="147637"/>
          </a:xfrm>
          <a:prstGeom prst="rect">
            <a:avLst/>
          </a:prstGeom>
          <a:solidFill>
            <a:srgbClr val="24A84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Welsh Government Logo">
            <a:extLst>
              <a:ext uri="{FF2B5EF4-FFF2-40B4-BE49-F238E27FC236}">
                <a16:creationId xmlns:a16="http://schemas.microsoft.com/office/drawing/2014/main" id="{7E90516E-01EB-FF06-8145-636434B6C6A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140713" y="0"/>
            <a:ext cx="852401" cy="1003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741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861D40E-25EA-9889-6C59-BC05D0AC6C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666B1">
              <a:alpha val="4169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9CA83EE-070C-413F-8673-C6A76D5E8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95194"/>
            <a:ext cx="2026024" cy="2173194"/>
          </a:xfrm>
        </p:spPr>
        <p:txBody>
          <a:bodyPr anchor="t" anchorCtr="0">
            <a:normAutofit/>
          </a:bodyPr>
          <a:lstStyle>
            <a:lvl1pPr>
              <a:defRPr sz="5000" b="1" i="0">
                <a:solidFill>
                  <a:srgbClr val="3666B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573E896-BC4C-BE75-42A0-AECB339A58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777831"/>
            <a:ext cx="12192000" cy="147637"/>
          </a:xfrm>
          <a:prstGeom prst="rect">
            <a:avLst/>
          </a:prstGeom>
          <a:solidFill>
            <a:srgbClr val="24A84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Welsh Government Logo">
            <a:extLst>
              <a:ext uri="{FF2B5EF4-FFF2-40B4-BE49-F238E27FC236}">
                <a16:creationId xmlns:a16="http://schemas.microsoft.com/office/drawing/2014/main" id="{57AAED70-58C4-1AA1-75BF-E012F501C28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40713" y="0"/>
            <a:ext cx="852401" cy="1003269"/>
          </a:xfrm>
          <a:prstGeom prst="rect">
            <a:avLst/>
          </a:prstGeom>
        </p:spPr>
      </p:pic>
      <p:pic>
        <p:nvPicPr>
          <p:cNvPr id="3" name="Picture 2" descr="Water Safety Wales Logo">
            <a:extLst>
              <a:ext uri="{FF2B5EF4-FFF2-40B4-BE49-F238E27FC236}">
                <a16:creationId xmlns:a16="http://schemas.microsoft.com/office/drawing/2014/main" id="{D1587D7E-0572-0779-3261-D26AEEB4EB5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4937" b="20571"/>
          <a:stretch>
            <a:fillRect/>
          </a:stretch>
        </p:blipFill>
        <p:spPr>
          <a:xfrm>
            <a:off x="8731052" y="67241"/>
            <a:ext cx="2110796" cy="962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726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F43F6D6-B691-70F4-8BE2-DA25D07BC3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6B1544-9F58-8C98-D66B-3157506EB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6832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D53EC6-0D54-9FF3-7842-C90B8024E1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8266" y="3069697"/>
            <a:ext cx="9144000" cy="2387600"/>
          </a:xfrm>
        </p:spPr>
        <p:txBody>
          <a:bodyPr lIns="0" tIns="0" rIns="0" bIns="0" anchor="t" anchorCtr="0">
            <a:normAutofit/>
          </a:bodyPr>
          <a:lstStyle/>
          <a:p>
            <a:r>
              <a:rPr lang="en-GB" sz="8000" b="1" dirty="0" err="1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Diogelwch</a:t>
            </a:r>
            <a:r>
              <a:rPr lang="en-GB" sz="80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 </a:t>
            </a:r>
            <a:r>
              <a:rPr lang="en-GB" sz="8000" b="1" dirty="0" err="1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Dŵr</a:t>
            </a:r>
            <a:r>
              <a:rPr lang="en-GB" sz="80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 </a:t>
            </a:r>
            <a:br>
              <a:rPr lang="en-GB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</a:br>
            <a:r>
              <a:rPr lang="en-GB" dirty="0">
                <a:solidFill>
                  <a:schemeClr val="bg1"/>
                </a:solidFill>
              </a:rPr>
              <a:t>Cam </a:t>
            </a:r>
            <a:r>
              <a:rPr lang="en-GB" dirty="0" err="1">
                <a:solidFill>
                  <a:schemeClr val="bg1"/>
                </a:solidFill>
              </a:rPr>
              <a:t>Cynnydd</a:t>
            </a:r>
            <a:r>
              <a:rPr lang="en-GB" dirty="0">
                <a:solidFill>
                  <a:schemeClr val="bg1"/>
                </a:solidFill>
              </a:rPr>
              <a:t> 2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2380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EF4119C-7EF9-926A-0B95-4B5FFCFA46D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586" r="23723" b="6939"/>
          <a:stretch>
            <a:fillRect/>
          </a:stretch>
        </p:blipFill>
        <p:spPr>
          <a:xfrm>
            <a:off x="1859622" y="-71920"/>
            <a:ext cx="6976153" cy="6684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0694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0705035-A3E1-686D-C496-91FDEE17E23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658" t="5042" r="28712" b="5927"/>
          <a:stretch>
            <a:fillRect/>
          </a:stretch>
        </p:blipFill>
        <p:spPr>
          <a:xfrm>
            <a:off x="2208943" y="237665"/>
            <a:ext cx="6400801" cy="6382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0937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2F2082C-911A-8116-0FDA-7E790D99A7D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08000" y="366613"/>
            <a:ext cx="7183718" cy="33239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400" b="1" dirty="0" err="1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Gweithgaredd</a:t>
            </a:r>
            <a:r>
              <a:rPr lang="en-GB" sz="24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 4 </a:t>
            </a:r>
            <a:r>
              <a:rPr lang="en-GB" sz="2400" dirty="0" err="1">
                <a:solidFill>
                  <a:schemeClr val="bg1"/>
                </a:solidFill>
              </a:rPr>
              <a:t>Ffoniwch</a:t>
            </a:r>
            <a:r>
              <a:rPr lang="en-GB" sz="2400" dirty="0">
                <a:solidFill>
                  <a:schemeClr val="bg1"/>
                </a:solidFill>
              </a:rPr>
              <a:t> 999 - </a:t>
            </a:r>
            <a:r>
              <a:rPr lang="en-GB" sz="2400" dirty="0" err="1">
                <a:solidFill>
                  <a:schemeClr val="bg1"/>
                </a:solidFill>
              </a:rPr>
              <a:t>Mewn</a:t>
            </a:r>
            <a:r>
              <a:rPr lang="en-GB" sz="2400" dirty="0">
                <a:solidFill>
                  <a:schemeClr val="bg1"/>
                </a:solidFill>
              </a:rPr>
              <a:t> </a:t>
            </a:r>
            <a:r>
              <a:rPr lang="en-GB" sz="2400" dirty="0" err="1">
                <a:solidFill>
                  <a:schemeClr val="bg1"/>
                </a:solidFill>
              </a:rPr>
              <a:t>Argyfwng</a:t>
            </a:r>
            <a:endParaRPr lang="en-GB" sz="2400" dirty="0">
              <a:solidFill>
                <a:schemeClr val="bg1"/>
              </a:solidFill>
            </a:endParaRPr>
          </a:p>
        </p:txBody>
      </p:sp>
      <p:pic>
        <p:nvPicPr>
          <p:cNvPr id="5" name="Content Placeholder 9">
            <a:extLst>
              <a:ext uri="{FF2B5EF4-FFF2-40B4-BE49-F238E27FC236}">
                <a16:creationId xmlns:a16="http://schemas.microsoft.com/office/drawing/2014/main" id="{E8C3BFF2-60C8-DA83-9987-75A986D584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25281" r="7039" b="7681"/>
          <a:stretch>
            <a:fillRect/>
          </a:stretch>
        </p:blipFill>
        <p:spPr>
          <a:xfrm>
            <a:off x="167534" y="1366153"/>
            <a:ext cx="11010750" cy="5125234"/>
          </a:xfrm>
        </p:spPr>
      </p:pic>
    </p:spTree>
    <p:extLst>
      <p:ext uri="{BB962C8B-B14F-4D97-AF65-F5344CB8AC3E}">
        <p14:creationId xmlns:p14="http://schemas.microsoft.com/office/powerpoint/2010/main" val="14355116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C89B4-9D13-2ED0-5ED3-CBFA1C737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0" y="366798"/>
            <a:ext cx="10515600" cy="532038"/>
          </a:xfrm>
        </p:spPr>
        <p:txBody>
          <a:bodyPr>
            <a:noAutofit/>
          </a:bodyPr>
          <a:lstStyle/>
          <a:p>
            <a:r>
              <a:rPr lang="en-GB" sz="3600" dirty="0" err="1">
                <a:solidFill>
                  <a:schemeClr val="bg1"/>
                </a:solidFill>
              </a:rPr>
              <a:t>Gweithgaredd</a:t>
            </a:r>
            <a:r>
              <a:rPr lang="en-GB" sz="3600" dirty="0">
                <a:solidFill>
                  <a:schemeClr val="bg1"/>
                </a:solidFill>
              </a:rPr>
              <a:t> 5 </a:t>
            </a:r>
            <a:r>
              <a:rPr lang="en-GB" sz="3600" b="0" dirty="0" err="1">
                <a:solidFill>
                  <a:schemeClr val="bg1"/>
                </a:solidFill>
              </a:rPr>
              <a:t>Cwis</a:t>
            </a:r>
            <a:r>
              <a:rPr lang="en-GB" sz="3600" b="0" dirty="0">
                <a:solidFill>
                  <a:schemeClr val="bg1"/>
                </a:solidFill>
              </a:rPr>
              <a:t> Bach</a:t>
            </a:r>
          </a:p>
        </p:txBody>
      </p:sp>
      <p:pic>
        <p:nvPicPr>
          <p:cNvPr id="17" name="Content Placeholder 6">
            <a:extLst>
              <a:ext uri="{FF2B5EF4-FFF2-40B4-BE49-F238E27FC236}">
                <a16:creationId xmlns:a16="http://schemas.microsoft.com/office/drawing/2014/main" id="{B72007A4-417C-FF29-F356-58B9D928F5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785" t="19294" r="71527" b="2495"/>
          <a:stretch>
            <a:fillRect/>
          </a:stretch>
        </p:blipFill>
        <p:spPr>
          <a:xfrm>
            <a:off x="9371678" y="1727653"/>
            <a:ext cx="2382411" cy="4506542"/>
          </a:xfr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4F0E8C9-BB4A-11B4-A8CF-4E26193BAFF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3092" r="30660" b="11937"/>
          <a:stretch>
            <a:fillRect/>
          </a:stretch>
        </p:blipFill>
        <p:spPr>
          <a:xfrm>
            <a:off x="-157822" y="1499286"/>
            <a:ext cx="8253858" cy="4991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9638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A33E33-44BD-4413-FA47-F414A915D2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04862"/>
            <a:ext cx="10515600" cy="663489"/>
          </a:xfrm>
        </p:spPr>
        <p:txBody>
          <a:bodyPr>
            <a:normAutofit fontScale="90000"/>
          </a:bodyPr>
          <a:lstStyle/>
          <a:p>
            <a:r>
              <a:rPr lang="en-GB" dirty="0" err="1"/>
              <a:t>Crynodeb</a:t>
            </a:r>
            <a:r>
              <a:rPr lang="en-GB" dirty="0"/>
              <a:t> </a:t>
            </a:r>
            <a:r>
              <a:rPr lang="en-GB" dirty="0" err="1"/>
              <a:t>o'r</a:t>
            </a:r>
            <a:r>
              <a:rPr lang="en-GB" dirty="0"/>
              <a:t> Cod </a:t>
            </a:r>
            <a:r>
              <a:rPr lang="en-GB" dirty="0" err="1"/>
              <a:t>Diogelwch</a:t>
            </a:r>
            <a:r>
              <a:rPr lang="en-GB" dirty="0"/>
              <a:t> </a:t>
            </a:r>
            <a:r>
              <a:rPr lang="en-GB" dirty="0" err="1"/>
              <a:t>Dwr</a:t>
            </a:r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2EC4182-C36A-6521-F15F-C78F52E24E2A}"/>
              </a:ext>
            </a:extLst>
          </p:cNvPr>
          <p:cNvSpPr txBox="1"/>
          <p:nvPr/>
        </p:nvSpPr>
        <p:spPr>
          <a:xfrm>
            <a:off x="190759" y="3223851"/>
            <a:ext cx="2764510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2200" b="1" dirty="0" err="1">
                <a:latin typeface="Arial Black" panose="020B0604020202020204" pitchFamily="34" charset="0"/>
                <a:cs typeface="Arial Black" panose="020B0604020202020204" pitchFamily="34" charset="0"/>
              </a:rPr>
              <a:t>Stopiwch</a:t>
            </a:r>
            <a:r>
              <a:rPr lang="en-GB" sz="2200" b="1" dirty="0">
                <a:latin typeface="Arial Black" panose="020B0604020202020204" pitchFamily="34" charset="0"/>
                <a:cs typeface="Arial Black" panose="020B0604020202020204" pitchFamily="34" charset="0"/>
              </a:rPr>
              <a:t> a</a:t>
            </a:r>
          </a:p>
          <a:p>
            <a:pPr algn="ctr"/>
            <a:r>
              <a:rPr lang="en-GB" sz="2200" b="1" dirty="0" err="1">
                <a:latin typeface="Arial Black" panose="020B0604020202020204" pitchFamily="34" charset="0"/>
                <a:cs typeface="Arial Black" panose="020B0604020202020204" pitchFamily="34" charset="0"/>
              </a:rPr>
              <a:t>Meddyliwch</a:t>
            </a:r>
            <a:endParaRPr lang="en-GB" sz="2200" b="1" dirty="0"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D85622D-5CA1-3685-A996-27008DD6E8E7}"/>
              </a:ext>
            </a:extLst>
          </p:cNvPr>
          <p:cNvSpPr txBox="1"/>
          <p:nvPr/>
        </p:nvSpPr>
        <p:spPr>
          <a:xfrm>
            <a:off x="2955269" y="3223851"/>
            <a:ext cx="3361692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2200" b="1" dirty="0" err="1">
                <a:latin typeface="Arial Black" panose="020B0604020202020204" pitchFamily="34" charset="0"/>
                <a:cs typeface="Arial Black" panose="020B0604020202020204" pitchFamily="34" charset="0"/>
              </a:rPr>
              <a:t>Arhoswch</a:t>
            </a:r>
            <a:endParaRPr lang="en-GB" sz="2200" b="1" dirty="0">
              <a:latin typeface="Arial Black" panose="020B0604020202020204" pitchFamily="34" charset="0"/>
              <a:cs typeface="Arial Black" panose="020B0604020202020204" pitchFamily="34" charset="0"/>
            </a:endParaRPr>
          </a:p>
          <a:p>
            <a:pPr algn="ctr"/>
            <a:r>
              <a:rPr lang="en-GB" sz="2200" b="1" dirty="0" err="1">
                <a:latin typeface="Arial Black" panose="020B0604020202020204" pitchFamily="34" charset="0"/>
                <a:cs typeface="Arial Black" panose="020B0604020202020204" pitchFamily="34" charset="0"/>
              </a:rPr>
              <a:t>gyda’ch</a:t>
            </a:r>
            <a:r>
              <a:rPr lang="en-GB" sz="2200" b="1" dirty="0">
                <a:latin typeface="Arial Black" panose="020B0604020202020204" pitchFamily="34" charset="0"/>
                <a:cs typeface="Arial Black" panose="020B0604020202020204" pitchFamily="34" charset="0"/>
              </a:rPr>
              <a:t> </a:t>
            </a:r>
            <a:r>
              <a:rPr lang="en-GB" sz="2200" b="1" dirty="0" err="1">
                <a:latin typeface="Arial Black" panose="020B0604020202020204" pitchFamily="34" charset="0"/>
                <a:cs typeface="Arial Black" panose="020B0604020202020204" pitchFamily="34" charset="0"/>
              </a:rPr>
              <a:t>gilydd</a:t>
            </a:r>
            <a:endParaRPr lang="en-GB" sz="2200" b="1" dirty="0"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C6B7E49-0069-20AD-6E60-B2429924AE87}"/>
              </a:ext>
            </a:extLst>
          </p:cNvPr>
          <p:cNvSpPr txBox="1"/>
          <p:nvPr/>
        </p:nvSpPr>
        <p:spPr>
          <a:xfrm>
            <a:off x="6078613" y="3223851"/>
            <a:ext cx="3361692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2200" b="1" dirty="0" err="1">
                <a:latin typeface="Arial Black" panose="020B0604020202020204" pitchFamily="34" charset="0"/>
                <a:cs typeface="Arial Black" panose="020B0604020202020204" pitchFamily="34" charset="0"/>
              </a:rPr>
              <a:t>Arnofiwch</a:t>
            </a:r>
            <a:endParaRPr lang="en-GB" sz="2200" b="1" dirty="0"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920E792-DCC3-33FC-17B9-6F6AD2C901A0}"/>
              </a:ext>
            </a:extLst>
          </p:cNvPr>
          <p:cNvSpPr txBox="1"/>
          <p:nvPr/>
        </p:nvSpPr>
        <p:spPr>
          <a:xfrm>
            <a:off x="9068392" y="3223851"/>
            <a:ext cx="3361692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2200" b="1" dirty="0" err="1">
                <a:latin typeface="Arial Black" panose="020B0604020202020204" pitchFamily="34" charset="0"/>
                <a:cs typeface="Arial Black" panose="020B0604020202020204" pitchFamily="34" charset="0"/>
              </a:rPr>
              <a:t>Ffoniwch</a:t>
            </a:r>
            <a:r>
              <a:rPr lang="en-GB" sz="2200" b="1" dirty="0">
                <a:latin typeface="Arial Black" panose="020B0604020202020204" pitchFamily="34" charset="0"/>
                <a:cs typeface="Arial Black" panose="020B0604020202020204" pitchFamily="34" charset="0"/>
              </a:rPr>
              <a:t> 999</a:t>
            </a:r>
          </a:p>
          <a:p>
            <a:pPr algn="ctr"/>
            <a:r>
              <a:rPr lang="en-GB" sz="2200" b="1" dirty="0" err="1">
                <a:latin typeface="Arial Black" panose="020B0604020202020204" pitchFamily="34" charset="0"/>
                <a:cs typeface="Arial Black" panose="020B0604020202020204" pitchFamily="34" charset="0"/>
              </a:rPr>
              <a:t>mewn</a:t>
            </a:r>
            <a:r>
              <a:rPr lang="en-GB" sz="2200" b="1" dirty="0">
                <a:latin typeface="Arial Black" panose="020B0604020202020204" pitchFamily="34" charset="0"/>
                <a:cs typeface="Arial Black" panose="020B0604020202020204" pitchFamily="34" charset="0"/>
              </a:rPr>
              <a:t> </a:t>
            </a:r>
            <a:r>
              <a:rPr lang="en-GB" sz="2200" b="1" dirty="0" err="1">
                <a:latin typeface="Arial Black" panose="020B0604020202020204" pitchFamily="34" charset="0"/>
                <a:cs typeface="Arial Black" panose="020B0604020202020204" pitchFamily="34" charset="0"/>
              </a:rPr>
              <a:t>Argyfwng</a:t>
            </a:r>
            <a:endParaRPr lang="en-GB" sz="2200" b="1" dirty="0"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149EFE2F-A812-BD76-663F-04ECABAB822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113" t="49612" r="3535" b="20364"/>
          <a:stretch>
            <a:fillRect/>
          </a:stretch>
        </p:blipFill>
        <p:spPr>
          <a:xfrm>
            <a:off x="82061" y="3900959"/>
            <a:ext cx="12109939" cy="2540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2845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 descr="Beach and sea scene">
            <a:extLst>
              <a:ext uri="{FF2B5EF4-FFF2-40B4-BE49-F238E27FC236}">
                <a16:creationId xmlns:a16="http://schemas.microsoft.com/office/drawing/2014/main" id="{0938547A-7D17-8168-5409-6C83DDB2D0E6}"/>
              </a:ext>
            </a:extLst>
          </p:cNvPr>
          <p:cNvSpPr/>
          <p:nvPr/>
        </p:nvSpPr>
        <p:spPr>
          <a:xfrm>
            <a:off x="5080000" y="466196"/>
            <a:ext cx="9194800" cy="6959600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96AA22-2783-B0BE-6E75-67DEAEB45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31433"/>
            <a:ext cx="6087533" cy="1325563"/>
          </a:xfrm>
        </p:spPr>
        <p:txBody>
          <a:bodyPr>
            <a:noAutofit/>
          </a:bodyPr>
          <a:lstStyle/>
          <a:p>
            <a:r>
              <a:rPr lang="en-GB" dirty="0" err="1"/>
              <a:t>Amcanion</a:t>
            </a:r>
            <a:br>
              <a:rPr lang="en-GB" dirty="0"/>
            </a:br>
            <a:r>
              <a:rPr lang="en-GB" dirty="0" err="1"/>
              <a:t>Dysgu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717286-2868-44B7-54C3-8FDA5B02B8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666066"/>
            <a:ext cx="3939540" cy="2633134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 err="1"/>
              <a:t>Trafod</a:t>
            </a:r>
            <a:r>
              <a:rPr lang="en-GB" dirty="0"/>
              <a:t> pam </a:t>
            </a:r>
            <a:r>
              <a:rPr lang="en-GB" dirty="0" err="1"/>
              <a:t>gallai</a:t>
            </a:r>
            <a:r>
              <a:rPr lang="en-GB" dirty="0"/>
              <a:t> </a:t>
            </a:r>
            <a:r>
              <a:rPr lang="en-GB" dirty="0" err="1"/>
              <a:t>dŵr</a:t>
            </a:r>
            <a:r>
              <a:rPr lang="en-GB" dirty="0"/>
              <a:t> </a:t>
            </a:r>
            <a:r>
              <a:rPr lang="en-GB" dirty="0" err="1"/>
              <a:t>fod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beryglus</a:t>
            </a: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 err="1"/>
              <a:t>Ystyried</a:t>
            </a:r>
            <a:r>
              <a:rPr lang="en-GB" dirty="0"/>
              <a:t> </a:t>
            </a:r>
            <a:r>
              <a:rPr lang="en-GB" dirty="0" err="1"/>
              <a:t>sut</a:t>
            </a:r>
            <a:r>
              <a:rPr lang="en-GB" dirty="0"/>
              <a:t> </a:t>
            </a:r>
            <a:r>
              <a:rPr lang="en-GB" dirty="0" err="1"/>
              <a:t>mae</a:t>
            </a:r>
            <a:r>
              <a:rPr lang="en-GB" dirty="0"/>
              <a:t> </a:t>
            </a:r>
            <a:r>
              <a:rPr lang="en-GB" dirty="0" err="1"/>
              <a:t>cadw</a:t>
            </a:r>
            <a:r>
              <a:rPr lang="en-GB" dirty="0"/>
              <a:t> </a:t>
            </a:r>
            <a:r>
              <a:rPr lang="en-GB" dirty="0" err="1"/>
              <a:t>fy</a:t>
            </a:r>
            <a:r>
              <a:rPr lang="en-GB" dirty="0"/>
              <a:t> </a:t>
            </a:r>
            <a:r>
              <a:rPr lang="en-GB" dirty="0" err="1"/>
              <a:t>hun</a:t>
            </a:r>
            <a:r>
              <a:rPr lang="en-GB" dirty="0"/>
              <a:t> a </a:t>
            </a:r>
            <a:r>
              <a:rPr lang="en-GB" dirty="0" err="1"/>
              <a:t>phobl</a:t>
            </a:r>
            <a:r>
              <a:rPr lang="en-GB" dirty="0"/>
              <a:t> </a:t>
            </a:r>
            <a:r>
              <a:rPr lang="en-GB" dirty="0" err="1"/>
              <a:t>eraill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ddiogel</a:t>
            </a:r>
            <a:r>
              <a:rPr lang="en-GB" dirty="0"/>
              <a:t> pan </a:t>
            </a:r>
            <a:r>
              <a:rPr lang="en-GB" dirty="0" err="1"/>
              <a:t>fydda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y </a:t>
            </a:r>
            <a:r>
              <a:rPr lang="en-GB" dirty="0" err="1"/>
              <a:t>dwr</a:t>
            </a:r>
            <a:r>
              <a:rPr lang="en-GB" dirty="0"/>
              <a:t> </a:t>
            </a:r>
            <a:r>
              <a:rPr lang="en-GB" dirty="0" err="1"/>
              <a:t>neu'n</a:t>
            </a:r>
            <a:r>
              <a:rPr lang="en-GB" dirty="0"/>
              <a:t> </a:t>
            </a:r>
            <a:r>
              <a:rPr lang="en-GB" dirty="0" err="1"/>
              <a:t>agos</a:t>
            </a:r>
            <a:r>
              <a:rPr lang="en-GB" dirty="0"/>
              <a:t> at y </a:t>
            </a:r>
            <a:r>
              <a:rPr lang="en-GB" dirty="0" err="1"/>
              <a:t>dwr</a:t>
            </a:r>
            <a:r>
              <a:rPr lang="en-GB" dirty="0"/>
              <a:t>.</a:t>
            </a:r>
          </a:p>
        </p:txBody>
      </p:sp>
      <p:pic>
        <p:nvPicPr>
          <p:cNvPr id="11" name="Picture 10" descr="Water Safety Wales Logo">
            <a:extLst>
              <a:ext uri="{FF2B5EF4-FFF2-40B4-BE49-F238E27FC236}">
                <a16:creationId xmlns:a16="http://schemas.microsoft.com/office/drawing/2014/main" id="{363D231F-2E17-350E-FDAB-C50A5E14E20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937" b="20571"/>
          <a:stretch>
            <a:fillRect/>
          </a:stretch>
        </p:blipFill>
        <p:spPr>
          <a:xfrm>
            <a:off x="9114367" y="147637"/>
            <a:ext cx="2908299" cy="132556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B1DFBA5-D431-C25A-5625-5F0BD5D21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0789" t="47213" r="6745" b="-2463"/>
          <a:stretch>
            <a:fillRect/>
          </a:stretch>
        </p:blipFill>
        <p:spPr>
          <a:xfrm>
            <a:off x="0" y="0"/>
            <a:ext cx="12192000" cy="2333851"/>
          </a:xfrm>
          <a:prstGeom prst="rect">
            <a:avLst/>
          </a:prstGeom>
        </p:spPr>
      </p:pic>
      <p:pic>
        <p:nvPicPr>
          <p:cNvPr id="5" name="Picture 4" descr="Water Safety Wales Logo">
            <a:extLst>
              <a:ext uri="{FF2B5EF4-FFF2-40B4-BE49-F238E27FC236}">
                <a16:creationId xmlns:a16="http://schemas.microsoft.com/office/drawing/2014/main" id="{0D638CB2-2E2E-16A9-5358-A67EDA4987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937" b="20571"/>
          <a:stretch>
            <a:fillRect/>
          </a:stretch>
        </p:blipFill>
        <p:spPr>
          <a:xfrm>
            <a:off x="8881973" y="67241"/>
            <a:ext cx="2110796" cy="962072"/>
          </a:xfrm>
          <a:prstGeom prst="rect">
            <a:avLst/>
          </a:prstGeom>
        </p:spPr>
      </p:pic>
      <p:pic>
        <p:nvPicPr>
          <p:cNvPr id="7" name="Picture 6" descr="Welsh Government Logo">
            <a:extLst>
              <a:ext uri="{FF2B5EF4-FFF2-40B4-BE49-F238E27FC236}">
                <a16:creationId xmlns:a16="http://schemas.microsoft.com/office/drawing/2014/main" id="{66F5E3FB-E82B-4E4D-C9DD-7945757C85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40713" y="0"/>
            <a:ext cx="852401" cy="1003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9059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6D0AECD3-02E4-AD99-63F6-35E57EA820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785" t="19294" r="71527" b="2495"/>
          <a:stretch>
            <a:fillRect/>
          </a:stretch>
        </p:blipFill>
        <p:spPr>
          <a:xfrm>
            <a:off x="515354" y="1175067"/>
            <a:ext cx="2905940" cy="5496844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E73149F-A2E4-EC48-AAB8-BA9DA21E15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8325" y="2009135"/>
            <a:ext cx="6221911" cy="1915492"/>
          </a:xfrm>
        </p:spPr>
        <p:txBody>
          <a:bodyPr>
            <a:normAutofit/>
          </a:bodyPr>
          <a:lstStyle/>
          <a:p>
            <a:r>
              <a:rPr lang="en-GB" sz="3600" dirty="0" err="1"/>
              <a:t>Cofiwch</a:t>
            </a:r>
            <a:r>
              <a:rPr lang="en-GB" sz="3600" dirty="0"/>
              <a:t> </a:t>
            </a:r>
            <a:r>
              <a:rPr lang="en-GB" sz="3600" dirty="0" err="1"/>
              <a:t>arnofio</a:t>
            </a:r>
            <a:r>
              <a:rPr lang="en-GB" sz="3600" dirty="0"/>
              <a:t> </a:t>
            </a:r>
            <a:br>
              <a:rPr lang="en-GB" dirty="0"/>
            </a:br>
            <a:r>
              <a:rPr lang="en-GB" sz="1600" b="0" dirty="0">
                <a:solidFill>
                  <a:schemeClr val="tx1"/>
                </a:solidFill>
              </a:rPr>
              <a:t>Yn </a:t>
            </a:r>
            <a:r>
              <a:rPr lang="en-GB" sz="1600" b="0" dirty="0" err="1">
                <a:solidFill>
                  <a:schemeClr val="tx1"/>
                </a:solidFill>
              </a:rPr>
              <a:t>ystod</a:t>
            </a:r>
            <a:r>
              <a:rPr lang="en-GB" sz="1600" b="0" dirty="0">
                <a:solidFill>
                  <a:schemeClr val="tx1"/>
                </a:solidFill>
              </a:rPr>
              <a:t> y </a:t>
            </a:r>
            <a:r>
              <a:rPr lang="en-GB" sz="1600" b="0" dirty="0" err="1">
                <a:solidFill>
                  <a:schemeClr val="tx1"/>
                </a:solidFill>
              </a:rPr>
              <a:t>wers</a:t>
            </a:r>
            <a:r>
              <a:rPr lang="en-GB" sz="1600" b="0" dirty="0">
                <a:solidFill>
                  <a:schemeClr val="tx1"/>
                </a:solidFill>
              </a:rPr>
              <a:t> pan </a:t>
            </a:r>
            <a:r>
              <a:rPr lang="en-GB" sz="1600" b="0" dirty="0" err="1">
                <a:solidFill>
                  <a:schemeClr val="tx1"/>
                </a:solidFill>
              </a:rPr>
              <a:t>welwch</a:t>
            </a:r>
            <a:r>
              <a:rPr lang="en-GB" sz="1600" b="0" dirty="0">
                <a:solidFill>
                  <a:schemeClr val="tx1"/>
                </a:solidFill>
              </a:rPr>
              <a:t> </a:t>
            </a:r>
            <a:r>
              <a:rPr lang="en-GB" sz="1600" b="0" dirty="0" err="1">
                <a:solidFill>
                  <a:schemeClr val="tx1"/>
                </a:solidFill>
              </a:rPr>
              <a:t>chi’r</a:t>
            </a:r>
            <a:r>
              <a:rPr lang="en-GB" sz="1600" b="0" dirty="0">
                <a:solidFill>
                  <a:schemeClr val="tx1"/>
                </a:solidFill>
              </a:rPr>
              <a:t> </a:t>
            </a:r>
            <a:r>
              <a:rPr lang="en-GB" sz="1600" b="0" dirty="0" err="1">
                <a:solidFill>
                  <a:schemeClr val="tx1"/>
                </a:solidFill>
              </a:rPr>
              <a:t>eicon</a:t>
            </a:r>
            <a:r>
              <a:rPr lang="en-GB" sz="1600" b="0" dirty="0">
                <a:solidFill>
                  <a:schemeClr val="tx1"/>
                </a:solidFill>
              </a:rPr>
              <a:t> </a:t>
            </a:r>
            <a:r>
              <a:rPr lang="en-GB" sz="1600" b="0" dirty="0" err="1">
                <a:solidFill>
                  <a:schemeClr val="tx1"/>
                </a:solidFill>
              </a:rPr>
              <a:t>arnofio</a:t>
            </a:r>
            <a:r>
              <a:rPr lang="en-GB" sz="1600" b="0" dirty="0">
                <a:solidFill>
                  <a:schemeClr val="tx1"/>
                </a:solidFill>
              </a:rPr>
              <a:t> </a:t>
            </a:r>
            <a:r>
              <a:rPr lang="en-GB" sz="1600" b="0" dirty="0" err="1">
                <a:solidFill>
                  <a:schemeClr val="tx1"/>
                </a:solidFill>
              </a:rPr>
              <a:t>yn</a:t>
            </a:r>
            <a:r>
              <a:rPr lang="en-GB" sz="1600" b="0" dirty="0">
                <a:solidFill>
                  <a:schemeClr val="tx1"/>
                </a:solidFill>
              </a:rPr>
              <a:t> ‘</a:t>
            </a:r>
            <a:r>
              <a:rPr lang="en-GB" sz="1600" b="0" dirty="0" err="1">
                <a:solidFill>
                  <a:schemeClr val="tx1"/>
                </a:solidFill>
              </a:rPr>
              <a:t>arnofio</a:t>
            </a:r>
            <a:r>
              <a:rPr lang="en-GB" sz="1600" b="0" dirty="0">
                <a:solidFill>
                  <a:schemeClr val="tx1"/>
                </a:solidFill>
              </a:rPr>
              <a:t>’ </a:t>
            </a:r>
            <a:r>
              <a:rPr lang="en-GB" sz="1600" b="0" dirty="0" err="1">
                <a:solidFill>
                  <a:schemeClr val="tx1"/>
                </a:solidFill>
              </a:rPr>
              <a:t>heibio</a:t>
            </a:r>
            <a:r>
              <a:rPr lang="en-GB" sz="1600" b="0" dirty="0">
                <a:solidFill>
                  <a:schemeClr val="tx1"/>
                </a:solidFill>
              </a:rPr>
              <a:t> </a:t>
            </a:r>
            <a:br>
              <a:rPr lang="en-GB" sz="1800" b="0" dirty="0">
                <a:solidFill>
                  <a:schemeClr val="tx1"/>
                </a:solidFill>
              </a:rPr>
            </a:br>
            <a:endParaRPr lang="en-US" sz="1800" b="0" dirty="0">
              <a:solidFill>
                <a:schemeClr val="tx1"/>
              </a:solidFill>
            </a:endParaRPr>
          </a:p>
        </p:txBody>
      </p:sp>
      <p:pic>
        <p:nvPicPr>
          <p:cNvPr id="18" name="Picture 17" descr="A cartoon of Someone floating">
            <a:extLst>
              <a:ext uri="{FF2B5EF4-FFF2-40B4-BE49-F238E27FC236}">
                <a16:creationId xmlns:a16="http://schemas.microsoft.com/office/drawing/2014/main" id="{FAAA3A8B-095C-903F-BBF4-140E5893226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56437" y="1669645"/>
            <a:ext cx="1862988" cy="1794934"/>
          </a:xfrm>
          <a:prstGeom prst="rect">
            <a:avLst/>
          </a:prstGeom>
        </p:spPr>
      </p:pic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7A9F7CEB-64CE-88F9-F1D7-DBB6DEA4BF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47326" y="1744133"/>
            <a:ext cx="8295899" cy="4707467"/>
          </a:xfrm>
          <a:prstGeom prst="roundRect">
            <a:avLst>
              <a:gd name="adj" fmla="val 7314"/>
            </a:avLst>
          </a:prstGeom>
          <a:noFill/>
          <a:ln w="28575">
            <a:solidFill>
              <a:srgbClr val="3666B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C387049-0010-44D7-02CE-C8FC576F68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1845" y="2880767"/>
            <a:ext cx="5881576" cy="3325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963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04407646-290D-52F4-E8A2-FD6ED12532B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07999" y="474189"/>
            <a:ext cx="7033228" cy="33239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Banc </a:t>
            </a:r>
            <a:r>
              <a:rPr lang="en-GB" sz="2400" b="1" dirty="0" err="1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Geiriau</a:t>
            </a:r>
            <a:r>
              <a:rPr lang="en-GB" sz="24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a'r</a:t>
            </a:r>
            <a:r>
              <a:rPr lang="en-GB" sz="24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 Cod </a:t>
            </a:r>
            <a:r>
              <a:rPr lang="en-GB" sz="2400" b="1" dirty="0" err="1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Diogelwch</a:t>
            </a:r>
            <a:r>
              <a:rPr lang="en-GB" sz="24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Dŵr</a:t>
            </a:r>
            <a:endParaRPr lang="en-GB" sz="2400" b="1" dirty="0">
              <a:solidFill>
                <a:schemeClr val="bg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C72787B-BF94-AE29-F247-E74E363BFEDD}"/>
              </a:ext>
            </a:extLst>
          </p:cNvPr>
          <p:cNvSpPr txBox="1"/>
          <p:nvPr/>
        </p:nvSpPr>
        <p:spPr>
          <a:xfrm>
            <a:off x="371613" y="1904764"/>
            <a:ext cx="236065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b="1" dirty="0" err="1">
                <a:latin typeface="Arial Black" panose="020B0604020202020204" pitchFamily="34" charset="0"/>
                <a:cs typeface="Arial Black" panose="020B0604020202020204" pitchFamily="34" charset="0"/>
              </a:rPr>
              <a:t>Stopiwch</a:t>
            </a:r>
            <a:r>
              <a:rPr lang="en-GB" b="1" dirty="0">
                <a:latin typeface="Arial Black" panose="020B0604020202020204" pitchFamily="34" charset="0"/>
                <a:cs typeface="Arial Black" panose="020B0604020202020204" pitchFamily="34" charset="0"/>
              </a:rPr>
              <a:t> a</a:t>
            </a:r>
          </a:p>
          <a:p>
            <a:pPr algn="ctr"/>
            <a:r>
              <a:rPr lang="en-GB" b="1" dirty="0" err="1">
                <a:latin typeface="Arial Black" panose="020B0604020202020204" pitchFamily="34" charset="0"/>
                <a:cs typeface="Arial Black" panose="020B0604020202020204" pitchFamily="34" charset="0"/>
              </a:rPr>
              <a:t>Meddyliwch</a:t>
            </a:r>
            <a:endParaRPr lang="en-GB" b="1" dirty="0"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pic>
        <p:nvPicPr>
          <p:cNvPr id="9" name="Content Placeholder 6" descr="A cartoon of a hand in a circle">
            <a:extLst>
              <a:ext uri="{FF2B5EF4-FFF2-40B4-BE49-F238E27FC236}">
                <a16:creationId xmlns:a16="http://schemas.microsoft.com/office/drawing/2014/main" id="{54B244A4-495F-3FC7-3DB6-D87EAF832A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1613" y="2136576"/>
            <a:ext cx="2360650" cy="2274416"/>
          </a:xfr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E9E1D422-B108-6AE9-7450-9914CD0389EE}"/>
              </a:ext>
            </a:extLst>
          </p:cNvPr>
          <p:cNvSpPr txBox="1"/>
          <p:nvPr/>
        </p:nvSpPr>
        <p:spPr>
          <a:xfrm>
            <a:off x="371613" y="4216400"/>
            <a:ext cx="2066787" cy="19236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GB" sz="1700" dirty="0" err="1">
                <a:latin typeface="Arial" panose="020B0604020202020204" pitchFamily="34" charset="0"/>
                <a:cs typeface="Arial" panose="020B0604020202020204" pitchFamily="34" charset="0"/>
              </a:rPr>
              <a:t>Dwr</a:t>
            </a: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700" dirty="0" err="1">
                <a:latin typeface="Arial" panose="020B0604020202020204" pitchFamily="34" charset="0"/>
                <a:cs typeface="Arial" panose="020B0604020202020204" pitchFamily="34" charset="0"/>
              </a:rPr>
              <a:t>oer</a:t>
            </a:r>
            <a:endParaRPr lang="en-GB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1200"/>
              </a:spcAft>
            </a:pPr>
            <a:r>
              <a:rPr lang="en-GB" sz="1700" dirty="0" err="1">
                <a:latin typeface="Arial" panose="020B0604020202020204" pitchFamily="34" charset="0"/>
                <a:cs typeface="Arial" panose="020B0604020202020204" pitchFamily="34" charset="0"/>
              </a:rPr>
              <a:t>Peryglon</a:t>
            </a:r>
            <a:endParaRPr lang="en-GB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1200"/>
              </a:spcAft>
            </a:pPr>
            <a:r>
              <a:rPr lang="en-GB" sz="1700" dirty="0" err="1">
                <a:latin typeface="Arial" panose="020B0604020202020204" pitchFamily="34" charset="0"/>
                <a:cs typeface="Arial" panose="020B0604020202020204" pitchFamily="34" charset="0"/>
              </a:rPr>
              <a:t>Dyfnder</a:t>
            </a: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sz="1700" dirty="0" err="1">
                <a:latin typeface="Arial" panose="020B0604020202020204" pitchFamily="34" charset="0"/>
                <a:cs typeface="Arial" panose="020B0604020202020204" pitchFamily="34" charset="0"/>
              </a:rPr>
              <a:t>dir</a:t>
            </a:r>
            <a:endParaRPr lang="en-GB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1200"/>
              </a:spcAft>
            </a:pPr>
            <a:r>
              <a:rPr lang="en-GB" sz="1700" dirty="0" err="1">
                <a:latin typeface="Arial" panose="020B0604020202020204" pitchFamily="34" charset="0"/>
                <a:cs typeface="Arial" panose="020B0604020202020204" pitchFamily="34" charset="0"/>
              </a:rPr>
              <a:t>Tywydd</a:t>
            </a:r>
            <a:endParaRPr lang="en-GB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1200"/>
              </a:spcAft>
            </a:pPr>
            <a:r>
              <a:rPr lang="en-GB" sz="1700" dirty="0" err="1">
                <a:latin typeface="Arial" panose="020B0604020202020204" pitchFamily="34" charset="0"/>
                <a:cs typeface="Arial" panose="020B0604020202020204" pitchFamily="34" charset="0"/>
              </a:rPr>
              <a:t>Peryglon</a:t>
            </a: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700" dirty="0" err="1">
                <a:latin typeface="Arial" panose="020B0604020202020204" pitchFamily="34" charset="0"/>
                <a:cs typeface="Arial" panose="020B0604020202020204" pitchFamily="34" charset="0"/>
              </a:rPr>
              <a:t>cudd</a:t>
            </a:r>
            <a:endParaRPr lang="en-GB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1500E85-48C1-B623-41C3-5A2EEC3CCBF0}"/>
              </a:ext>
            </a:extLst>
          </p:cNvPr>
          <p:cNvSpPr txBox="1"/>
          <p:nvPr/>
        </p:nvSpPr>
        <p:spPr>
          <a:xfrm>
            <a:off x="3460254" y="1904764"/>
            <a:ext cx="236065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b="1" dirty="0" err="1">
                <a:latin typeface="Arial Black" panose="020B0604020202020204" pitchFamily="34" charset="0"/>
                <a:cs typeface="Arial Black" panose="020B0604020202020204" pitchFamily="34" charset="0"/>
              </a:rPr>
              <a:t>Arhoswch</a:t>
            </a:r>
            <a:endParaRPr lang="en-GB" b="1" dirty="0">
              <a:latin typeface="Arial Black" panose="020B0604020202020204" pitchFamily="34" charset="0"/>
              <a:cs typeface="Arial Black" panose="020B0604020202020204" pitchFamily="34" charset="0"/>
            </a:endParaRPr>
          </a:p>
          <a:p>
            <a:pPr algn="ctr"/>
            <a:r>
              <a:rPr lang="en-GB" b="1" dirty="0" err="1">
                <a:latin typeface="Arial Black" panose="020B0604020202020204" pitchFamily="34" charset="0"/>
                <a:cs typeface="Arial Black" panose="020B0604020202020204" pitchFamily="34" charset="0"/>
              </a:rPr>
              <a:t>gyda'ch</a:t>
            </a:r>
            <a:r>
              <a:rPr lang="en-GB" b="1" dirty="0">
                <a:latin typeface="Arial Black" panose="020B0604020202020204" pitchFamily="34" charset="0"/>
                <a:cs typeface="Arial Black" panose="020B0604020202020204" pitchFamily="34" charset="0"/>
              </a:rPr>
              <a:t> </a:t>
            </a:r>
            <a:r>
              <a:rPr lang="en-GB" b="1" dirty="0" err="1">
                <a:latin typeface="Arial Black" panose="020B0604020202020204" pitchFamily="34" charset="0"/>
                <a:cs typeface="Arial Black" panose="020B0604020202020204" pitchFamily="34" charset="0"/>
              </a:rPr>
              <a:t>gilydd</a:t>
            </a:r>
            <a:endParaRPr lang="en-GB" b="1" dirty="0"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pic>
        <p:nvPicPr>
          <p:cNvPr id="10" name="Picture 9" descr="A cartoon of Two people together">
            <a:extLst>
              <a:ext uri="{FF2B5EF4-FFF2-40B4-BE49-F238E27FC236}">
                <a16:creationId xmlns:a16="http://schemas.microsoft.com/office/drawing/2014/main" id="{46A0BAEC-EDE4-D3A8-4A52-8B1F96E0B1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3038" y="2136576"/>
            <a:ext cx="2360650" cy="227441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44283B13-D113-02DD-0A53-9EBBBC5B3C02}"/>
              </a:ext>
            </a:extLst>
          </p:cNvPr>
          <p:cNvSpPr txBox="1"/>
          <p:nvPr/>
        </p:nvSpPr>
        <p:spPr>
          <a:xfrm>
            <a:off x="3117399" y="4216400"/>
            <a:ext cx="2585909" cy="187743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GB" sz="1700" dirty="0" err="1">
                <a:latin typeface="Arial" panose="020B0604020202020204" pitchFamily="34" charset="0"/>
                <a:cs typeface="Arial" panose="020B0604020202020204" pitchFamily="34" charset="0"/>
              </a:rPr>
              <a:t>Gofalwch</a:t>
            </a: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700" dirty="0" err="1">
                <a:latin typeface="Arial" panose="020B0604020202020204" pitchFamily="34" charset="0"/>
                <a:cs typeface="Arial" panose="020B0604020202020204" pitchFamily="34" charset="0"/>
              </a:rPr>
              <a:t>fod</a:t>
            </a: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700" dirty="0" err="1">
                <a:latin typeface="Arial" panose="020B0604020202020204" pitchFamily="34" charset="0"/>
                <a:cs typeface="Arial" panose="020B0604020202020204" pitchFamily="34" charset="0"/>
              </a:rPr>
              <a:t>oedolyn</a:t>
            </a: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700" dirty="0" err="1">
                <a:latin typeface="Arial" panose="020B0604020202020204" pitchFamily="34" charset="0"/>
                <a:cs typeface="Arial" panose="020B0604020202020204" pitchFamily="34" charset="0"/>
              </a:rPr>
              <a:t>gyda</a:t>
            </a: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 chi bob </a:t>
            </a:r>
            <a:r>
              <a:rPr lang="en-GB" sz="1700" dirty="0" err="1">
                <a:latin typeface="Arial" panose="020B0604020202020204" pitchFamily="34" charset="0"/>
                <a:cs typeface="Arial" panose="020B0604020202020204" pitchFamily="34" charset="0"/>
              </a:rPr>
              <a:t>amser</a:t>
            </a:r>
            <a:endParaRPr lang="en-GB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1200"/>
              </a:spcAft>
            </a:pPr>
            <a:r>
              <a:rPr lang="en-GB" sz="1700" dirty="0" err="1">
                <a:latin typeface="Arial" panose="020B0604020202020204" pitchFamily="34" charset="0"/>
                <a:cs typeface="Arial" panose="020B0604020202020204" pitchFamily="34" charset="0"/>
              </a:rPr>
              <a:t>Cadwch</a:t>
            </a: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GB" sz="1700" dirty="0" err="1">
                <a:latin typeface="Arial" panose="020B0604020202020204" pitchFamily="34" charset="0"/>
                <a:cs typeface="Arial" panose="020B0604020202020204" pitchFamily="34" charset="0"/>
              </a:rPr>
              <a:t>fewn</a:t>
            </a: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700" dirty="0" err="1">
                <a:latin typeface="Arial" panose="020B0604020202020204" pitchFamily="34" charset="0"/>
                <a:cs typeface="Arial" panose="020B0604020202020204" pitchFamily="34" charset="0"/>
              </a:rPr>
              <a:t>eich</a:t>
            </a: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700" dirty="0" err="1">
                <a:latin typeface="Arial" panose="020B0604020202020204" pitchFamily="34" charset="0"/>
                <a:cs typeface="Arial" panose="020B0604020202020204" pitchFamily="34" charset="0"/>
              </a:rPr>
              <a:t>dyfnder</a:t>
            </a:r>
            <a:endParaRPr lang="en-GB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1200"/>
              </a:spcAft>
            </a:pPr>
            <a:r>
              <a:rPr lang="en-GB" sz="1700" dirty="0" err="1">
                <a:latin typeface="Arial" panose="020B0604020202020204" pitchFamily="34" charset="0"/>
                <a:cs typeface="Arial" panose="020B0604020202020204" pitchFamily="34" charset="0"/>
              </a:rPr>
              <a:t>Byddwch</a:t>
            </a: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700" dirty="0" err="1">
                <a:latin typeface="Arial" panose="020B0604020202020204" pitchFamily="34" charset="0"/>
                <a:cs typeface="Arial" panose="020B0604020202020204" pitchFamily="34" charset="0"/>
              </a:rPr>
              <a:t>yn</a:t>
            </a: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700" dirty="0" err="1">
                <a:latin typeface="Arial" panose="020B0604020202020204" pitchFamily="34" charset="0"/>
                <a:cs typeface="Arial" panose="020B0604020202020204" pitchFamily="34" charset="0"/>
              </a:rPr>
              <a:t>barod</a:t>
            </a: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700" dirty="0" err="1"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700" dirty="0" err="1">
                <a:latin typeface="Arial" panose="020B0604020202020204" pitchFamily="34" charset="0"/>
                <a:cs typeface="Arial" panose="020B0604020202020204" pitchFamily="34" charset="0"/>
              </a:rPr>
              <a:t>gyfer</a:t>
            </a: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700" dirty="0" err="1">
                <a:latin typeface="Arial" panose="020B0604020202020204" pitchFamily="34" charset="0"/>
                <a:cs typeface="Arial" panose="020B0604020202020204" pitchFamily="34" charset="0"/>
              </a:rPr>
              <a:t>taith</a:t>
            </a:r>
            <a:endParaRPr lang="en-GB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26831FB-0386-8D09-104E-15645D2C642A}"/>
              </a:ext>
            </a:extLst>
          </p:cNvPr>
          <p:cNvSpPr txBox="1"/>
          <p:nvPr/>
        </p:nvSpPr>
        <p:spPr>
          <a:xfrm>
            <a:off x="6307666" y="1904763"/>
            <a:ext cx="236065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b="1" dirty="0" err="1">
                <a:latin typeface="Arial Black" panose="020B0604020202020204" pitchFamily="34" charset="0"/>
                <a:cs typeface="Arial Black" panose="020B0604020202020204" pitchFamily="34" charset="0"/>
              </a:rPr>
              <a:t>Arnofiwch</a:t>
            </a:r>
            <a:endParaRPr lang="en-GB" b="1" dirty="0"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pic>
        <p:nvPicPr>
          <p:cNvPr id="11" name="Picture 10" descr="A cartoon of Someone floating">
            <a:extLst>
              <a:ext uri="{FF2B5EF4-FFF2-40B4-BE49-F238E27FC236}">
                <a16:creationId xmlns:a16="http://schemas.microsoft.com/office/drawing/2014/main" id="{3FC79E3F-DC91-A811-A407-F91DFC137C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7648" y="2187830"/>
            <a:ext cx="2360650" cy="2274416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B9B32A40-113E-B47C-64AB-765CB55BD158}"/>
              </a:ext>
            </a:extLst>
          </p:cNvPr>
          <p:cNvSpPr txBox="1"/>
          <p:nvPr/>
        </p:nvSpPr>
        <p:spPr>
          <a:xfrm>
            <a:off x="6375400" y="4216400"/>
            <a:ext cx="2561307" cy="23083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GB" sz="1700" dirty="0" err="1">
                <a:latin typeface="Arial" panose="020B0604020202020204" pitchFamily="34" charset="0"/>
                <a:cs typeface="Arial" panose="020B0604020202020204" pitchFamily="34" charset="0"/>
              </a:rPr>
              <a:t>Argyfwng</a:t>
            </a:r>
            <a:endParaRPr lang="en-GB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1200"/>
              </a:spcAft>
            </a:pPr>
            <a:r>
              <a:rPr lang="en-GB" sz="1700" dirty="0" err="1">
                <a:latin typeface="Arial" panose="020B0604020202020204" pitchFamily="34" charset="0"/>
                <a:cs typeface="Arial" panose="020B0604020202020204" pitchFamily="34" charset="0"/>
              </a:rPr>
              <a:t>Arnofio</a:t>
            </a:r>
            <a:endParaRPr lang="en-GB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1200"/>
              </a:spcAft>
            </a:pPr>
            <a:r>
              <a:rPr lang="en-GB" sz="1700" dirty="0" err="1">
                <a:latin typeface="Arial" panose="020B0604020202020204" pitchFamily="34" charset="0"/>
                <a:cs typeface="Arial" panose="020B0604020202020204" pitchFamily="34" charset="0"/>
              </a:rPr>
              <a:t>Ymlaciwch</a:t>
            </a: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GB" sz="1700" dirty="0" err="1">
                <a:latin typeface="Arial" panose="020B0604020202020204" pitchFamily="34" charset="0"/>
                <a:cs typeface="Arial" panose="020B0604020202020204" pitchFamily="34" charset="0"/>
              </a:rPr>
              <a:t>Peidiwch</a:t>
            </a: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700" dirty="0" err="1">
                <a:latin typeface="Arial" panose="020B0604020202020204" pitchFamily="34" charset="0"/>
                <a:cs typeface="Arial" panose="020B0604020202020204" pitchFamily="34" charset="0"/>
              </a:rPr>
              <a:t>â</a:t>
            </a: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700" dirty="0" err="1">
                <a:latin typeface="Arial" panose="020B0604020202020204" pitchFamily="34" charset="0"/>
                <a:cs typeface="Arial" panose="020B0604020202020204" pitchFamily="34" charset="0"/>
              </a:rPr>
              <a:t>chynhyrfu</a:t>
            </a:r>
            <a:endParaRPr lang="en-GB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1200"/>
              </a:spcAft>
            </a:pPr>
            <a:r>
              <a:rPr lang="en-GB" sz="1700" dirty="0" err="1">
                <a:latin typeface="Arial" panose="020B0604020202020204" pitchFamily="34" charset="0"/>
                <a:cs typeface="Arial" panose="020B0604020202020204" pitchFamily="34" charset="0"/>
              </a:rPr>
              <a:t>Troedio</a:t>
            </a: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700" dirty="0" err="1">
                <a:latin typeface="Arial" panose="020B0604020202020204" pitchFamily="34" charset="0"/>
                <a:cs typeface="Arial" panose="020B0604020202020204" pitchFamily="34" charset="0"/>
              </a:rPr>
              <a:t>dŵr</a:t>
            </a: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GB" sz="1700" dirty="0" err="1">
                <a:latin typeface="Arial" panose="020B0604020202020204" pitchFamily="34" charset="0"/>
                <a:cs typeface="Arial" panose="020B0604020202020204" pitchFamily="34" charset="0"/>
              </a:rPr>
              <a:t>i'w</a:t>
            </a: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700" dirty="0" err="1">
                <a:latin typeface="Arial" panose="020B0604020202020204" pitchFamily="34" charset="0"/>
                <a:cs typeface="Arial" panose="020B0604020202020204" pitchFamily="34" charset="0"/>
              </a:rPr>
              <a:t>drafod</a:t>
            </a: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700" dirty="0" err="1">
                <a:latin typeface="Arial" panose="020B0604020202020204" pitchFamily="34" charset="0"/>
                <a:cs typeface="Arial" panose="020B0604020202020204" pitchFamily="34" charset="0"/>
              </a:rPr>
              <a:t>os</a:t>
            </a: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700" dirty="0" err="1">
                <a:latin typeface="Arial" panose="020B0604020202020204" pitchFamily="34" charset="0"/>
                <a:cs typeface="Arial" panose="020B0604020202020204" pitchFamily="34" charset="0"/>
              </a:rPr>
              <a:t>yw'n</a:t>
            </a: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700" dirty="0" err="1">
                <a:latin typeface="Arial" panose="020B0604020202020204" pitchFamily="34" charset="0"/>
                <a:cs typeface="Arial" panose="020B0604020202020204" pitchFamily="34" charset="0"/>
              </a:rPr>
              <a:t>briodol</a:t>
            </a: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700" dirty="0" err="1"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700" dirty="0" err="1">
                <a:latin typeface="Arial" panose="020B0604020202020204" pitchFamily="34" charset="0"/>
                <a:cs typeface="Arial" panose="020B0604020202020204" pitchFamily="34" charset="0"/>
              </a:rPr>
              <a:t>gyfer</a:t>
            </a: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sz="1700" dirty="0" err="1">
                <a:latin typeface="Arial" panose="020B0604020202020204" pitchFamily="34" charset="0"/>
                <a:cs typeface="Arial" panose="020B0604020202020204" pitchFamily="34" charset="0"/>
              </a:rPr>
              <a:t>lefel</a:t>
            </a: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700" dirty="0" err="1">
                <a:latin typeface="Arial" panose="020B0604020202020204" pitchFamily="34" charset="0"/>
                <a:cs typeface="Arial" panose="020B0604020202020204" pitchFamily="34" charset="0"/>
              </a:rPr>
              <a:t>yma</a:t>
            </a: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2BC55A7-BA56-F8B3-C529-D1871E1802A9}"/>
              </a:ext>
            </a:extLst>
          </p:cNvPr>
          <p:cNvSpPr txBox="1"/>
          <p:nvPr/>
        </p:nvSpPr>
        <p:spPr>
          <a:xfrm>
            <a:off x="9576643" y="1870897"/>
            <a:ext cx="236065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b="1" dirty="0" err="1">
                <a:latin typeface="Arial Black" panose="020B0604020202020204" pitchFamily="34" charset="0"/>
                <a:cs typeface="Arial Black" panose="020B0604020202020204" pitchFamily="34" charset="0"/>
              </a:rPr>
              <a:t>Ffoniwch</a:t>
            </a:r>
            <a:r>
              <a:rPr lang="en-GB" b="1" dirty="0">
                <a:latin typeface="Arial Black" panose="020B0604020202020204" pitchFamily="34" charset="0"/>
                <a:cs typeface="Arial Black" panose="020B0604020202020204" pitchFamily="34" charset="0"/>
              </a:rPr>
              <a:t> 999</a:t>
            </a:r>
          </a:p>
          <a:p>
            <a:pPr algn="ctr"/>
            <a:r>
              <a:rPr lang="en-GB" b="1" dirty="0" err="1">
                <a:latin typeface="Arial Black" panose="020B0604020202020204" pitchFamily="34" charset="0"/>
                <a:cs typeface="Arial Black" panose="020B0604020202020204" pitchFamily="34" charset="0"/>
              </a:rPr>
              <a:t>mewn</a:t>
            </a:r>
            <a:r>
              <a:rPr lang="en-GB" b="1" dirty="0">
                <a:latin typeface="Arial Black" panose="020B0604020202020204" pitchFamily="34" charset="0"/>
                <a:cs typeface="Arial Black" panose="020B0604020202020204" pitchFamily="34" charset="0"/>
              </a:rPr>
              <a:t> </a:t>
            </a:r>
            <a:r>
              <a:rPr lang="en-GB" b="1" dirty="0" err="1">
                <a:latin typeface="Arial Black" panose="020B0604020202020204" pitchFamily="34" charset="0"/>
                <a:cs typeface="Arial Black" panose="020B0604020202020204" pitchFamily="34" charset="0"/>
              </a:rPr>
              <a:t>Argyfwng</a:t>
            </a:r>
            <a:endParaRPr lang="en-GB" b="1" dirty="0"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pic>
        <p:nvPicPr>
          <p:cNvPr id="12" name="Picture 11" descr="An illustration of a phone with 999 ">
            <a:extLst>
              <a:ext uri="{FF2B5EF4-FFF2-40B4-BE49-F238E27FC236}">
                <a16:creationId xmlns:a16="http://schemas.microsoft.com/office/drawing/2014/main" id="{149C8C8A-A3D3-BA26-4276-EF1A5CF73F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25069" y="2374096"/>
            <a:ext cx="2360650" cy="2274416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B967F45C-3A81-D87D-EA22-D6F64AA69E4D}"/>
              </a:ext>
            </a:extLst>
          </p:cNvPr>
          <p:cNvSpPr txBox="1"/>
          <p:nvPr/>
        </p:nvSpPr>
        <p:spPr>
          <a:xfrm>
            <a:off x="9799331" y="4216400"/>
            <a:ext cx="2066787" cy="19236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GB" sz="1700" dirty="0" err="1">
                <a:latin typeface="Arial" panose="020B0604020202020204" pitchFamily="34" charset="0"/>
                <a:cs typeface="Arial" panose="020B0604020202020204" pitchFamily="34" charset="0"/>
              </a:rPr>
              <a:t>Gwylwyr</a:t>
            </a: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sz="1700" dirty="0" err="1">
                <a:latin typeface="Arial" panose="020B0604020202020204" pitchFamily="34" charset="0"/>
                <a:cs typeface="Arial" panose="020B0604020202020204" pitchFamily="34" charset="0"/>
              </a:rPr>
              <a:t>Glannau</a:t>
            </a:r>
            <a:endParaRPr lang="en-GB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1200"/>
              </a:spcAft>
            </a:pPr>
            <a:r>
              <a:rPr lang="en-GB" sz="1700" dirty="0" err="1">
                <a:latin typeface="Arial" panose="020B0604020202020204" pitchFamily="34" charset="0"/>
                <a:cs typeface="Arial" panose="020B0604020202020204" pitchFamily="34" charset="0"/>
              </a:rPr>
              <a:t>Heddlu</a:t>
            </a:r>
            <a:endParaRPr lang="en-GB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1200"/>
              </a:spcAft>
            </a:pPr>
            <a:r>
              <a:rPr lang="en-GB" sz="1700" dirty="0" err="1">
                <a:latin typeface="Arial" panose="020B0604020202020204" pitchFamily="34" charset="0"/>
                <a:cs typeface="Arial" panose="020B0604020202020204" pitchFamily="34" charset="0"/>
              </a:rPr>
              <a:t>Gwasanaeth</a:t>
            </a: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 Tân</a:t>
            </a:r>
          </a:p>
          <a:p>
            <a:pPr algn="ctr">
              <a:spcAft>
                <a:spcPts val="1200"/>
              </a:spcAft>
            </a:pPr>
            <a:r>
              <a:rPr lang="en-GB" sz="1700" dirty="0" err="1">
                <a:latin typeface="Arial" panose="020B0604020202020204" pitchFamily="34" charset="0"/>
                <a:cs typeface="Arial" panose="020B0604020202020204" pitchFamily="34" charset="0"/>
              </a:rPr>
              <a:t>Gweiddwch</a:t>
            </a: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 am help</a:t>
            </a:r>
          </a:p>
          <a:p>
            <a:pPr algn="ctr">
              <a:spcAft>
                <a:spcPts val="1200"/>
              </a:spcAft>
            </a:pPr>
            <a:r>
              <a:rPr lang="en-GB" sz="1700" dirty="0" err="1">
                <a:latin typeface="Arial" panose="020B0604020202020204" pitchFamily="34" charset="0"/>
                <a:cs typeface="Arial" panose="020B0604020202020204" pitchFamily="34" charset="0"/>
              </a:rPr>
              <a:t>Ewch</a:t>
            </a: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7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700" dirty="0" err="1">
                <a:latin typeface="Arial" panose="020B0604020202020204" pitchFamily="34" charset="0"/>
                <a:cs typeface="Arial" panose="020B0604020202020204" pitchFamily="34" charset="0"/>
              </a:rPr>
              <a:t>nôl</a:t>
            </a: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700" dirty="0" err="1">
                <a:latin typeface="Arial" panose="020B0604020202020204" pitchFamily="34" charset="0"/>
                <a:cs typeface="Arial" panose="020B0604020202020204" pitchFamily="34" charset="0"/>
              </a:rPr>
              <a:t>oedolyn</a:t>
            </a:r>
            <a:endParaRPr lang="en-GB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B222BB2-EAB4-2913-2937-1EE2B4BABC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750888" y="1727200"/>
            <a:ext cx="0" cy="4453467"/>
          </a:xfrm>
          <a:prstGeom prst="line">
            <a:avLst/>
          </a:prstGeom>
          <a:ln w="41275">
            <a:solidFill>
              <a:srgbClr val="3666B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2255B79-29C8-294F-044E-4F91880C75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069821" y="1727200"/>
            <a:ext cx="0" cy="4453467"/>
          </a:xfrm>
          <a:prstGeom prst="line">
            <a:avLst/>
          </a:prstGeom>
          <a:ln w="41275">
            <a:solidFill>
              <a:srgbClr val="3666B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88281DC-5093-62C5-0002-778A9CE8FB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9256678" y="1727200"/>
            <a:ext cx="0" cy="4453467"/>
          </a:xfrm>
          <a:prstGeom prst="line">
            <a:avLst/>
          </a:prstGeom>
          <a:ln w="41275">
            <a:solidFill>
              <a:srgbClr val="3666B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54860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968EEB6-5A5D-7573-7133-E4B5D538D909}"/>
              </a:ext>
            </a:extLst>
          </p:cNvPr>
          <p:cNvSpPr txBox="1"/>
          <p:nvPr/>
        </p:nvSpPr>
        <p:spPr>
          <a:xfrm>
            <a:off x="508000" y="356339"/>
            <a:ext cx="619760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800" b="1" dirty="0" err="1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Gweithgaredd</a:t>
            </a:r>
            <a:r>
              <a:rPr lang="en-GB" sz="28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 1 </a:t>
            </a:r>
            <a:r>
              <a:rPr lang="en-GB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GB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Dechreuwr</a:t>
            </a:r>
            <a:r>
              <a:rPr lang="en-GB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C595DB-5817-040B-12AD-14DFF624B8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34031"/>
            <a:ext cx="10515600" cy="523220"/>
          </a:xfrm>
        </p:spPr>
        <p:txBody>
          <a:bodyPr>
            <a:noAutofit/>
          </a:bodyPr>
          <a:lstStyle/>
          <a:p>
            <a:r>
              <a:rPr lang="en-GB" sz="3200" dirty="0"/>
              <a:t>Pam </a:t>
            </a:r>
            <a:r>
              <a:rPr lang="en-GB" sz="3200" dirty="0" err="1"/>
              <a:t>mae'n</a:t>
            </a:r>
            <a:r>
              <a:rPr lang="en-GB" sz="3200" dirty="0"/>
              <a:t> </a:t>
            </a:r>
            <a:r>
              <a:rPr lang="en-GB" sz="3200" dirty="0" err="1"/>
              <a:t>bwysig</a:t>
            </a:r>
            <a:r>
              <a:rPr lang="en-GB" sz="3200" dirty="0"/>
              <a:t> bod </a:t>
            </a:r>
            <a:r>
              <a:rPr lang="en-GB" sz="3200" dirty="0" err="1"/>
              <a:t>yn</a:t>
            </a:r>
            <a:r>
              <a:rPr lang="en-GB" sz="3200" dirty="0"/>
              <a:t> </a:t>
            </a:r>
            <a:r>
              <a:rPr lang="en-GB" sz="3200" dirty="0" err="1"/>
              <a:t>ofalus</a:t>
            </a:r>
            <a:r>
              <a:rPr lang="en-GB" sz="3200" dirty="0"/>
              <a:t> o </a:t>
            </a:r>
            <a:r>
              <a:rPr lang="en-GB" sz="3200" dirty="0" err="1"/>
              <a:t>gwmpas</a:t>
            </a:r>
            <a:r>
              <a:rPr lang="en-GB" sz="3200" dirty="0"/>
              <a:t> y </a:t>
            </a:r>
            <a:r>
              <a:rPr lang="en-GB" sz="3200" dirty="0" err="1"/>
              <a:t>dŵr</a:t>
            </a:r>
            <a:r>
              <a:rPr lang="en-GB" sz="3200" dirty="0"/>
              <a:t>?</a:t>
            </a:r>
          </a:p>
        </p:txBody>
      </p:sp>
      <p:sp>
        <p:nvSpPr>
          <p:cNvPr id="13" name="Rounded Rectangle 12" descr="A stormy, cloudy day with a lake and moorland.">
            <a:extLst>
              <a:ext uri="{FF2B5EF4-FFF2-40B4-BE49-F238E27FC236}">
                <a16:creationId xmlns:a16="http://schemas.microsoft.com/office/drawing/2014/main" id="{A35C80C1-39DB-82A8-6349-508870B32BEE}"/>
              </a:ext>
            </a:extLst>
          </p:cNvPr>
          <p:cNvSpPr/>
          <p:nvPr/>
        </p:nvSpPr>
        <p:spPr>
          <a:xfrm>
            <a:off x="838200" y="2357251"/>
            <a:ext cx="2449607" cy="2994679"/>
          </a:xfrm>
          <a:prstGeom prst="roundRect">
            <a:avLst>
              <a:gd name="adj" fmla="val 7143"/>
            </a:avLst>
          </a:prstGeom>
          <a:blipFill>
            <a:blip r:embed="rId3"/>
            <a:stretch>
              <a:fillRect l="-22013" r="-22013"/>
            </a:stretch>
          </a:blipFill>
          <a:ln>
            <a:solidFill>
              <a:srgbClr val="3666B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ounded Rectangle 16" descr="A Beach scene with a beach and inlet of water.">
            <a:extLst>
              <a:ext uri="{FF2B5EF4-FFF2-40B4-BE49-F238E27FC236}">
                <a16:creationId xmlns:a16="http://schemas.microsoft.com/office/drawing/2014/main" id="{4DD4DE1F-8BF3-9595-EA05-1918FF108DE2}"/>
              </a:ext>
            </a:extLst>
          </p:cNvPr>
          <p:cNvSpPr/>
          <p:nvPr/>
        </p:nvSpPr>
        <p:spPr>
          <a:xfrm>
            <a:off x="3541059" y="2357251"/>
            <a:ext cx="2449607" cy="2994679"/>
          </a:xfrm>
          <a:prstGeom prst="roundRect">
            <a:avLst>
              <a:gd name="adj" fmla="val 7143"/>
            </a:avLst>
          </a:prstGeom>
          <a:blipFill>
            <a:blip r:embed="rId4"/>
            <a:stretch>
              <a:fillRect l="-11725" r="-11725"/>
            </a:stretch>
          </a:blipFill>
          <a:ln>
            <a:solidFill>
              <a:srgbClr val="3666B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 descr="A river going through the middle of a town.">
            <a:extLst>
              <a:ext uri="{FF2B5EF4-FFF2-40B4-BE49-F238E27FC236}">
                <a16:creationId xmlns:a16="http://schemas.microsoft.com/office/drawing/2014/main" id="{5F7839EE-67DD-E136-387E-AAEE3EA1ADA0}"/>
              </a:ext>
            </a:extLst>
          </p:cNvPr>
          <p:cNvSpPr/>
          <p:nvPr/>
        </p:nvSpPr>
        <p:spPr>
          <a:xfrm>
            <a:off x="6243918" y="2357251"/>
            <a:ext cx="2449607" cy="2994679"/>
          </a:xfrm>
          <a:prstGeom prst="roundRect">
            <a:avLst>
              <a:gd name="adj" fmla="val 7143"/>
            </a:avLst>
          </a:prstGeom>
          <a:blipFill>
            <a:blip r:embed="rId5"/>
            <a:stretch>
              <a:fillRect l="-9520" r="-9520"/>
            </a:stretch>
          </a:blipFill>
          <a:ln>
            <a:solidFill>
              <a:srgbClr val="3666B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 descr="A river with rocky banks.">
            <a:extLst>
              <a:ext uri="{FF2B5EF4-FFF2-40B4-BE49-F238E27FC236}">
                <a16:creationId xmlns:a16="http://schemas.microsoft.com/office/drawing/2014/main" id="{E9A0CB50-F525-7B1D-8786-7A82063B712C}"/>
              </a:ext>
            </a:extLst>
          </p:cNvPr>
          <p:cNvSpPr/>
          <p:nvPr/>
        </p:nvSpPr>
        <p:spPr>
          <a:xfrm>
            <a:off x="8946776" y="2357251"/>
            <a:ext cx="2449607" cy="2994679"/>
          </a:xfrm>
          <a:prstGeom prst="roundRect">
            <a:avLst>
              <a:gd name="adj" fmla="val 7143"/>
            </a:avLst>
          </a:prstGeom>
          <a:blipFill>
            <a:blip r:embed="rId6"/>
            <a:stretch>
              <a:fillRect l="-2907" r="-2907"/>
            </a:stretch>
          </a:blipFill>
          <a:ln>
            <a:solidFill>
              <a:srgbClr val="3666B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Content Placeholder 7" descr="A green circle with white question marks&#10;&#10;">
            <a:extLst>
              <a:ext uri="{FF2B5EF4-FFF2-40B4-BE49-F238E27FC236}">
                <a16:creationId xmlns:a16="http://schemas.microsoft.com/office/drawing/2014/main" id="{6A463EDD-2D1B-14DD-84BE-24A3A64EAF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/>
          <a:srcRect l="25667" t="5214" b="31863"/>
          <a:stretch>
            <a:fillRect/>
          </a:stretch>
        </p:blipFill>
        <p:spPr>
          <a:xfrm>
            <a:off x="0" y="5086402"/>
            <a:ext cx="2108714" cy="1785045"/>
          </a:xfrm>
        </p:spPr>
      </p:pic>
      <p:sp>
        <p:nvSpPr>
          <p:cNvPr id="20" name="Title 1">
            <a:extLst>
              <a:ext uri="{FF2B5EF4-FFF2-40B4-BE49-F238E27FC236}">
                <a16:creationId xmlns:a16="http://schemas.microsoft.com/office/drawing/2014/main" id="{0797BF0F-4A08-3480-D56D-ECB77073D3A6}"/>
              </a:ext>
            </a:extLst>
          </p:cNvPr>
          <p:cNvSpPr txBox="1">
            <a:spLocks/>
          </p:cNvSpPr>
          <p:nvPr/>
        </p:nvSpPr>
        <p:spPr>
          <a:xfrm>
            <a:off x="1846729" y="6030600"/>
            <a:ext cx="10515600" cy="52322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b="1" i="0" kern="1200">
                <a:solidFill>
                  <a:srgbClr val="3666B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3200" b="0" dirty="0"/>
              <a:t>Beth </a:t>
            </a:r>
            <a:r>
              <a:rPr lang="en-GB" sz="3200" b="0" dirty="0" err="1"/>
              <a:t>rydych</a:t>
            </a:r>
            <a:r>
              <a:rPr lang="en-GB" sz="3200" b="0" dirty="0"/>
              <a:t> </a:t>
            </a:r>
            <a:r>
              <a:rPr lang="en-GB" sz="3200" b="0" dirty="0" err="1"/>
              <a:t>chi'n</a:t>
            </a:r>
            <a:r>
              <a:rPr lang="en-GB" sz="3200" b="0" dirty="0"/>
              <a:t> </a:t>
            </a:r>
            <a:r>
              <a:rPr lang="en-GB" sz="3200" b="0" dirty="0" err="1"/>
              <a:t>ei</a:t>
            </a:r>
            <a:r>
              <a:rPr lang="en-GB" sz="3200" b="0" dirty="0"/>
              <a:t> </a:t>
            </a:r>
            <a:r>
              <a:rPr lang="en-GB" sz="3200" b="0" dirty="0" err="1"/>
              <a:t>fwynhau</a:t>
            </a:r>
            <a:r>
              <a:rPr lang="en-GB" sz="3200" b="0" dirty="0"/>
              <a:t> o ran y </a:t>
            </a:r>
            <a:r>
              <a:rPr lang="en-GB" sz="3200" b="0" dirty="0" err="1"/>
              <a:t>dŵr</a:t>
            </a:r>
            <a:r>
              <a:rPr lang="en-GB" sz="3200" b="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1185388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17790BE-072A-FFB6-5FF4-24ABA1CEC39A}"/>
              </a:ext>
            </a:extLst>
          </p:cNvPr>
          <p:cNvSpPr txBox="1"/>
          <p:nvPr/>
        </p:nvSpPr>
        <p:spPr>
          <a:xfrm>
            <a:off x="508000" y="366613"/>
            <a:ext cx="7008906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Stopiwch</a:t>
            </a:r>
            <a:r>
              <a:rPr lang="en-GB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sz="2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Meddyliwch</a:t>
            </a:r>
            <a:r>
              <a:rPr lang="en-GB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2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Arhoswch</a:t>
            </a:r>
            <a:r>
              <a:rPr lang="en-GB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gyda’ch</a:t>
            </a:r>
            <a:r>
              <a:rPr lang="en-GB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gilydd</a:t>
            </a:r>
            <a:endParaRPr lang="en-GB" sz="2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E12240-8659-F8DF-1184-428718224A4E}"/>
              </a:ext>
            </a:extLst>
          </p:cNvPr>
          <p:cNvSpPr txBox="1"/>
          <p:nvPr/>
        </p:nvSpPr>
        <p:spPr>
          <a:xfrm>
            <a:off x="508000" y="1805448"/>
            <a:ext cx="1117600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400" b="1" dirty="0" err="1">
                <a:solidFill>
                  <a:srgbClr val="3666B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Gweithgaredd</a:t>
            </a:r>
            <a:r>
              <a:rPr lang="en-GB" sz="2400" b="1" dirty="0">
                <a:solidFill>
                  <a:srgbClr val="3666B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 2 </a:t>
            </a:r>
            <a:r>
              <a:rPr lang="en-GB" sz="2400" b="1" dirty="0">
                <a:solidFill>
                  <a:srgbClr val="3666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GB" sz="2400" b="1" dirty="0" err="1">
                <a:solidFill>
                  <a:srgbClr val="3666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Stopiwch</a:t>
            </a:r>
            <a:r>
              <a:rPr lang="en-GB" sz="2400" b="1" dirty="0">
                <a:solidFill>
                  <a:srgbClr val="3666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sz="2400" b="1" dirty="0" err="1">
                <a:solidFill>
                  <a:srgbClr val="3666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Meddyliwch</a:t>
            </a:r>
            <a:r>
              <a:rPr lang="en-GB" sz="2400" b="1" dirty="0">
                <a:solidFill>
                  <a:srgbClr val="3666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GB" sz="2400" b="1" dirty="0" err="1">
                <a:solidFill>
                  <a:srgbClr val="3666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Arhoswch</a:t>
            </a:r>
            <a:r>
              <a:rPr lang="en-GB" sz="2400" b="1" dirty="0">
                <a:solidFill>
                  <a:srgbClr val="3666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1" dirty="0" err="1">
                <a:solidFill>
                  <a:srgbClr val="3666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gyda'ch</a:t>
            </a:r>
            <a:r>
              <a:rPr lang="en-GB" sz="2400" b="1" dirty="0">
                <a:solidFill>
                  <a:srgbClr val="3666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1" dirty="0" err="1">
                <a:solidFill>
                  <a:srgbClr val="3666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gilydd</a:t>
            </a:r>
            <a:endParaRPr lang="en-GB" sz="2400" b="1" dirty="0">
              <a:solidFill>
                <a:srgbClr val="3666B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 dirty="0">
              <a:solidFill>
                <a:srgbClr val="3666B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ounded Rectangle 5" descr="Adult Lady talking on a mobile phone with her back to small child standing in a rock pool with a net.">
            <a:extLst>
              <a:ext uri="{FF2B5EF4-FFF2-40B4-BE49-F238E27FC236}">
                <a16:creationId xmlns:a16="http://schemas.microsoft.com/office/drawing/2014/main" id="{8A32B8ED-9CA5-42DC-D328-51596F8B06D8}"/>
              </a:ext>
            </a:extLst>
          </p:cNvPr>
          <p:cNvSpPr/>
          <p:nvPr/>
        </p:nvSpPr>
        <p:spPr>
          <a:xfrm>
            <a:off x="508000" y="2706874"/>
            <a:ext cx="2665506" cy="3678237"/>
          </a:xfrm>
          <a:prstGeom prst="roundRect">
            <a:avLst>
              <a:gd name="adj" fmla="val 7143"/>
            </a:avLst>
          </a:prstGeom>
          <a:blipFill>
            <a:blip r:embed="rId2"/>
            <a:stretch>
              <a:fillRect l="-4699" r="-4699"/>
            </a:stretch>
          </a:blipFill>
          <a:ln>
            <a:solidFill>
              <a:srgbClr val="3666B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ounded Rectangle 6" descr="Two children ice skating with 2 yellow warning signs.">
            <a:extLst>
              <a:ext uri="{FF2B5EF4-FFF2-40B4-BE49-F238E27FC236}">
                <a16:creationId xmlns:a16="http://schemas.microsoft.com/office/drawing/2014/main" id="{D1B7C38F-1055-DD0C-992D-02498B31660C}"/>
              </a:ext>
            </a:extLst>
          </p:cNvPr>
          <p:cNvSpPr/>
          <p:nvPr/>
        </p:nvSpPr>
        <p:spPr>
          <a:xfrm>
            <a:off x="3344831" y="2706874"/>
            <a:ext cx="2665506" cy="3680479"/>
          </a:xfrm>
          <a:prstGeom prst="roundRect">
            <a:avLst>
              <a:gd name="adj" fmla="val 7143"/>
            </a:avLst>
          </a:prstGeom>
          <a:blipFill>
            <a:blip r:embed="rId3"/>
            <a:stretch>
              <a:fillRect l="-6725" t="-8199" r="-6725" b="-8199"/>
            </a:stretch>
          </a:blipFill>
          <a:ln>
            <a:solidFill>
              <a:srgbClr val="3666B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ounded Rectangle 7" descr="Two people paddle boarding with wet suits and lifejackets on.">
            <a:extLst>
              <a:ext uri="{FF2B5EF4-FFF2-40B4-BE49-F238E27FC236}">
                <a16:creationId xmlns:a16="http://schemas.microsoft.com/office/drawing/2014/main" id="{EF1E40BB-ABF7-BA76-3A83-FA89CA7D7CA7}"/>
              </a:ext>
            </a:extLst>
          </p:cNvPr>
          <p:cNvSpPr/>
          <p:nvPr/>
        </p:nvSpPr>
        <p:spPr>
          <a:xfrm>
            <a:off x="6181662" y="2706874"/>
            <a:ext cx="2665506" cy="3680479"/>
          </a:xfrm>
          <a:prstGeom prst="roundRect">
            <a:avLst>
              <a:gd name="adj" fmla="val 7143"/>
            </a:avLst>
          </a:prstGeom>
          <a:blipFill>
            <a:blip r:embed="rId4"/>
            <a:stretch>
              <a:fillRect l="-1998" r="-1998"/>
            </a:stretch>
          </a:blipFill>
          <a:ln>
            <a:solidFill>
              <a:srgbClr val="3666B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ounded Rectangle 8" descr="Three yound children playing football near a lake with a warning sign about deep water.">
            <a:extLst>
              <a:ext uri="{FF2B5EF4-FFF2-40B4-BE49-F238E27FC236}">
                <a16:creationId xmlns:a16="http://schemas.microsoft.com/office/drawing/2014/main" id="{5E1ACE01-E236-1278-66D0-980DD4BAF111}"/>
              </a:ext>
            </a:extLst>
          </p:cNvPr>
          <p:cNvSpPr/>
          <p:nvPr/>
        </p:nvSpPr>
        <p:spPr>
          <a:xfrm>
            <a:off x="9018494" y="2706874"/>
            <a:ext cx="2665506" cy="3680479"/>
          </a:xfrm>
          <a:prstGeom prst="roundRect">
            <a:avLst>
              <a:gd name="adj" fmla="val 7143"/>
            </a:avLst>
          </a:prstGeom>
          <a:blipFill>
            <a:blip r:embed="rId5"/>
            <a:stretch>
              <a:fillRect l="-14153" t="-10644" r="-14153" b="-10644"/>
            </a:stretch>
          </a:blipFill>
          <a:ln>
            <a:solidFill>
              <a:srgbClr val="3666B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59096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C23E6DD-4316-ED65-1101-56C31F22D34D}"/>
              </a:ext>
            </a:extLst>
          </p:cNvPr>
          <p:cNvSpPr txBox="1"/>
          <p:nvPr/>
        </p:nvSpPr>
        <p:spPr>
          <a:xfrm>
            <a:off x="508000" y="235796"/>
            <a:ext cx="7183718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200" b="1" dirty="0" err="1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Gweithgaredd</a:t>
            </a:r>
            <a:r>
              <a:rPr lang="en-GB" sz="22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 3 </a:t>
            </a:r>
            <a:r>
              <a:rPr lang="en-GB" sz="2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Stopiwch</a:t>
            </a:r>
            <a:r>
              <a:rPr lang="en-GB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sz="2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Meddyliwch</a:t>
            </a:r>
            <a:r>
              <a:rPr lang="en-GB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</a:p>
          <a:p>
            <a:r>
              <a:rPr lang="en-GB" sz="2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Arhoswch</a:t>
            </a:r>
            <a:r>
              <a:rPr lang="en-GB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gyda'ch</a:t>
            </a:r>
            <a:r>
              <a:rPr lang="en-GB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gilydd</a:t>
            </a:r>
            <a:endParaRPr lang="en-GB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9E7139-52D8-5613-30B8-9BAD95A6C4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31414"/>
            <a:ext cx="10515600" cy="720912"/>
          </a:xfrm>
        </p:spPr>
        <p:txBody>
          <a:bodyPr>
            <a:normAutofit/>
          </a:bodyPr>
          <a:lstStyle/>
          <a:p>
            <a:r>
              <a:rPr lang="en-GB" sz="3800" dirty="0"/>
              <a:t>Sut </a:t>
            </a:r>
            <a:r>
              <a:rPr lang="en-GB" sz="3800" dirty="0" err="1"/>
              <a:t>mae</a:t>
            </a:r>
            <a:r>
              <a:rPr lang="en-GB" sz="3800" dirty="0"/>
              <a:t> aros </a:t>
            </a:r>
            <a:r>
              <a:rPr lang="en-GB" sz="3800" dirty="0" err="1"/>
              <a:t>yn</a:t>
            </a:r>
            <a:r>
              <a:rPr lang="en-GB" sz="3800" dirty="0"/>
              <a:t> </a:t>
            </a:r>
            <a:r>
              <a:rPr lang="en-GB" sz="3800" dirty="0" err="1"/>
              <a:t>ddiogel</a:t>
            </a:r>
            <a:r>
              <a:rPr lang="en-GB" sz="3800" dirty="0"/>
              <a:t> a bod </a:t>
            </a:r>
            <a:r>
              <a:rPr lang="en-GB" sz="3800" dirty="0" err="1"/>
              <a:t>yn</a:t>
            </a:r>
            <a:r>
              <a:rPr lang="en-GB" sz="3800" dirty="0"/>
              <a:t> </a:t>
            </a:r>
            <a:r>
              <a:rPr lang="en-GB" sz="3800" dirty="0" err="1"/>
              <a:t>barod</a:t>
            </a:r>
            <a:r>
              <a:rPr lang="en-GB" sz="3800" dirty="0"/>
              <a:t>?</a:t>
            </a:r>
          </a:p>
        </p:txBody>
      </p:sp>
      <p:pic>
        <p:nvPicPr>
          <p:cNvPr id="6" name="Picture 5" descr="symbol of two people next to each other">
            <a:extLst>
              <a:ext uri="{FF2B5EF4-FFF2-40B4-BE49-F238E27FC236}">
                <a16:creationId xmlns:a16="http://schemas.microsoft.com/office/drawing/2014/main" id="{E51F221A-09E5-F491-F916-09E6ECEF99B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890" t="34393" r="84692" b="41322"/>
          <a:stretch>
            <a:fillRect/>
          </a:stretch>
        </p:blipFill>
        <p:spPr>
          <a:xfrm>
            <a:off x="838200" y="2365563"/>
            <a:ext cx="1398494" cy="1922929"/>
          </a:xfrm>
          <a:prstGeom prst="rect">
            <a:avLst/>
          </a:prstGeom>
        </p:spPr>
      </p:pic>
      <p:pic>
        <p:nvPicPr>
          <p:cNvPr id="14" name="Picture 13" descr="A blue check mark in a square&#10;&#10;">
            <a:extLst>
              <a:ext uri="{FF2B5EF4-FFF2-40B4-BE49-F238E27FC236}">
                <a16:creationId xmlns:a16="http://schemas.microsoft.com/office/drawing/2014/main" id="{CB376490-6C0F-C12D-6956-521701511F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6694" y="3660961"/>
            <a:ext cx="533400" cy="533400"/>
          </a:xfrm>
          <a:prstGeom prst="rect">
            <a:avLst/>
          </a:prstGeom>
        </p:spPr>
      </p:pic>
      <p:pic>
        <p:nvPicPr>
          <p:cNvPr id="7" name="Picture 6" descr="A Bag of water and sun tan lotion">
            <a:extLst>
              <a:ext uri="{FF2B5EF4-FFF2-40B4-BE49-F238E27FC236}">
                <a16:creationId xmlns:a16="http://schemas.microsoft.com/office/drawing/2014/main" id="{9D896B1E-ACBF-60C5-64A2-F5B95BE1041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969" t="35072" r="58928" b="40643"/>
          <a:stretch>
            <a:fillRect/>
          </a:stretch>
        </p:blipFill>
        <p:spPr>
          <a:xfrm>
            <a:off x="3177988" y="2355479"/>
            <a:ext cx="1972236" cy="1922929"/>
          </a:xfrm>
          <a:prstGeom prst="rect">
            <a:avLst/>
          </a:prstGeom>
        </p:spPr>
      </p:pic>
      <p:pic>
        <p:nvPicPr>
          <p:cNvPr id="15" name="Picture 14" descr="A blue check mark in a square&#10;&#10;">
            <a:extLst>
              <a:ext uri="{FF2B5EF4-FFF2-40B4-BE49-F238E27FC236}">
                <a16:creationId xmlns:a16="http://schemas.microsoft.com/office/drawing/2014/main" id="{F42312FE-A81D-EB90-03D0-3795ADE496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7129" y="3660961"/>
            <a:ext cx="533400" cy="533400"/>
          </a:xfrm>
          <a:prstGeom prst="rect">
            <a:avLst/>
          </a:prstGeom>
        </p:spPr>
      </p:pic>
      <p:pic>
        <p:nvPicPr>
          <p:cNvPr id="8" name="Picture 7" descr="A Lifejacket">
            <a:extLst>
              <a:ext uri="{FF2B5EF4-FFF2-40B4-BE49-F238E27FC236}">
                <a16:creationId xmlns:a16="http://schemas.microsoft.com/office/drawing/2014/main" id="{75FD923C-77CA-076C-CB54-5F3AB5E5DCC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331" t="35072" r="33566" b="40643"/>
          <a:stretch>
            <a:fillRect/>
          </a:stretch>
        </p:blipFill>
        <p:spPr>
          <a:xfrm>
            <a:off x="6329081" y="2466416"/>
            <a:ext cx="1972236" cy="1922929"/>
          </a:xfrm>
          <a:prstGeom prst="rect">
            <a:avLst/>
          </a:prstGeom>
        </p:spPr>
      </p:pic>
      <p:pic>
        <p:nvPicPr>
          <p:cNvPr id="16" name="Picture 15" descr="A blue check mark in a square&#10;&#10;">
            <a:extLst>
              <a:ext uri="{FF2B5EF4-FFF2-40B4-BE49-F238E27FC236}">
                <a16:creationId xmlns:a16="http://schemas.microsoft.com/office/drawing/2014/main" id="{BFED18AE-A89B-A313-D526-6DA64C120F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4082" y="3660961"/>
            <a:ext cx="533400" cy="533400"/>
          </a:xfrm>
          <a:prstGeom prst="rect">
            <a:avLst/>
          </a:prstGeom>
        </p:spPr>
      </p:pic>
      <p:pic>
        <p:nvPicPr>
          <p:cNvPr id="9" name="Picture 8" descr="An icon of weather with clouds, rain and sun">
            <a:extLst>
              <a:ext uri="{FF2B5EF4-FFF2-40B4-BE49-F238E27FC236}">
                <a16:creationId xmlns:a16="http://schemas.microsoft.com/office/drawing/2014/main" id="{CE63EBA2-89A9-1A7E-DC5D-02D56CC9D0E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4484" t="35072" r="9413" b="40643"/>
          <a:stretch>
            <a:fillRect/>
          </a:stretch>
        </p:blipFill>
        <p:spPr>
          <a:xfrm>
            <a:off x="9175375" y="2264709"/>
            <a:ext cx="1972236" cy="1922929"/>
          </a:xfrm>
          <a:prstGeom prst="rect">
            <a:avLst/>
          </a:prstGeom>
        </p:spPr>
      </p:pic>
      <p:pic>
        <p:nvPicPr>
          <p:cNvPr id="17" name="Picture 16" descr="A blue check mark in a square&#10;&#10;">
            <a:extLst>
              <a:ext uri="{FF2B5EF4-FFF2-40B4-BE49-F238E27FC236}">
                <a16:creationId xmlns:a16="http://schemas.microsoft.com/office/drawing/2014/main" id="{B29BFE88-1E82-1868-B51D-B10E0542FD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04176" y="3660961"/>
            <a:ext cx="533400" cy="533400"/>
          </a:xfrm>
          <a:prstGeom prst="rect">
            <a:avLst/>
          </a:prstGeom>
        </p:spPr>
      </p:pic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53920358-8DD1-B17D-BF87-7E518E96F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2195" y="4389346"/>
            <a:ext cx="11147611" cy="2199714"/>
          </a:xfrm>
          <a:prstGeom prst="roundRect">
            <a:avLst/>
          </a:prstGeom>
          <a:solidFill>
            <a:srgbClr val="3666B1">
              <a:alpha val="10461"/>
            </a:srgbClr>
          </a:solidFill>
          <a:ln>
            <a:solidFill>
              <a:srgbClr val="3666B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A1656B04-1C3E-F506-5749-AA6E0C52904C}"/>
              </a:ext>
            </a:extLst>
          </p:cNvPr>
          <p:cNvSpPr txBox="1">
            <a:spLocks/>
          </p:cNvSpPr>
          <p:nvPr/>
        </p:nvSpPr>
        <p:spPr>
          <a:xfrm>
            <a:off x="744071" y="4607486"/>
            <a:ext cx="10515600" cy="453465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4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b="1" i="0" kern="1200">
                <a:solidFill>
                  <a:srgbClr val="3666B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dirty="0" err="1"/>
              <a:t>Ydych</a:t>
            </a:r>
            <a:r>
              <a:rPr lang="en-GB" dirty="0"/>
              <a:t> chi </a:t>
            </a:r>
            <a:r>
              <a:rPr lang="en-GB" dirty="0" err="1"/>
              <a:t>wedi</a:t>
            </a:r>
            <a:r>
              <a:rPr lang="en-GB" dirty="0"/>
              <a:t> </a:t>
            </a:r>
            <a:r>
              <a:rPr lang="en-GB" dirty="0" err="1"/>
              <a:t>gweld</a:t>
            </a:r>
            <a:r>
              <a:rPr lang="en-GB" dirty="0"/>
              <a:t> yr </a:t>
            </a:r>
            <a:r>
              <a:rPr lang="en-GB" dirty="0" err="1"/>
              <a:t>arwyddion</a:t>
            </a:r>
            <a:r>
              <a:rPr lang="en-GB" dirty="0"/>
              <a:t> </a:t>
            </a:r>
            <a:r>
              <a:rPr lang="en-GB" dirty="0" err="1"/>
              <a:t>yma</a:t>
            </a:r>
            <a:r>
              <a:rPr lang="en-GB" dirty="0"/>
              <a:t> </a:t>
            </a:r>
            <a:r>
              <a:rPr lang="en-GB" dirty="0" err="1"/>
              <a:t>o'r</a:t>
            </a:r>
            <a:r>
              <a:rPr lang="en-GB" dirty="0"/>
              <a:t> </a:t>
            </a:r>
            <a:r>
              <a:rPr lang="en-GB" dirty="0" err="1"/>
              <a:t>blaen</a:t>
            </a:r>
            <a:r>
              <a:rPr lang="en-GB" dirty="0"/>
              <a:t>? Beth </a:t>
            </a:r>
            <a:r>
              <a:rPr lang="en-GB" dirty="0" err="1"/>
              <a:t>yw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hystyr</a:t>
            </a:r>
            <a:r>
              <a:rPr lang="en-GB" dirty="0"/>
              <a:t> </a:t>
            </a:r>
            <a:r>
              <a:rPr lang="en-GB" dirty="0" err="1"/>
              <a:t>nhw</a:t>
            </a:r>
            <a:r>
              <a:rPr lang="en-GB" dirty="0"/>
              <a:t>?</a:t>
            </a:r>
          </a:p>
        </p:txBody>
      </p:sp>
      <p:pic>
        <p:nvPicPr>
          <p:cNvPr id="21" name="Picture 20" descr="A round no swimming sign.">
            <a:extLst>
              <a:ext uri="{FF2B5EF4-FFF2-40B4-BE49-F238E27FC236}">
                <a16:creationId xmlns:a16="http://schemas.microsoft.com/office/drawing/2014/main" id="{D6D177AF-0003-1932-B5BC-734DF77FE63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749" t="69483" r="81739" b="12719"/>
          <a:stretch>
            <a:fillRect/>
          </a:stretch>
        </p:blipFill>
        <p:spPr>
          <a:xfrm>
            <a:off x="838201" y="5060951"/>
            <a:ext cx="1398494" cy="1286062"/>
          </a:xfrm>
          <a:prstGeom prst="rect">
            <a:avLst/>
          </a:prstGeom>
        </p:spPr>
      </p:pic>
      <p:pic>
        <p:nvPicPr>
          <p:cNvPr id="22" name="Picture 21" descr="A round no diving sign.">
            <a:extLst>
              <a:ext uri="{FF2B5EF4-FFF2-40B4-BE49-F238E27FC236}">
                <a16:creationId xmlns:a16="http://schemas.microsoft.com/office/drawing/2014/main" id="{3DC8BF54-617A-1BDF-4091-27B70F31254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597" t="69483" r="66891" b="12719"/>
          <a:stretch>
            <a:fillRect/>
          </a:stretch>
        </p:blipFill>
        <p:spPr>
          <a:xfrm>
            <a:off x="2593042" y="5060951"/>
            <a:ext cx="1398494" cy="1286062"/>
          </a:xfrm>
          <a:prstGeom prst="rect">
            <a:avLst/>
          </a:prstGeom>
        </p:spPr>
      </p:pic>
      <p:pic>
        <p:nvPicPr>
          <p:cNvPr id="23" name="Picture 22" descr="A round no surfing sign.">
            <a:extLst>
              <a:ext uri="{FF2B5EF4-FFF2-40B4-BE49-F238E27FC236}">
                <a16:creationId xmlns:a16="http://schemas.microsoft.com/office/drawing/2014/main" id="{F7A901DB-5B1B-65F1-A140-EC9694A77AF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6458" t="69483" r="51030" b="12719"/>
          <a:stretch>
            <a:fillRect/>
          </a:stretch>
        </p:blipFill>
        <p:spPr>
          <a:xfrm>
            <a:off x="4347883" y="5060951"/>
            <a:ext cx="1398494" cy="1286062"/>
          </a:xfrm>
          <a:prstGeom prst="rect">
            <a:avLst/>
          </a:prstGeom>
        </p:spPr>
      </p:pic>
      <p:pic>
        <p:nvPicPr>
          <p:cNvPr id="24" name="Picture 23" descr="A yellow warning triangle of deep water next to edge.">
            <a:extLst>
              <a:ext uri="{FF2B5EF4-FFF2-40B4-BE49-F238E27FC236}">
                <a16:creationId xmlns:a16="http://schemas.microsoft.com/office/drawing/2014/main" id="{245954A1-0FB5-316D-1915-F0362DBF25B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2238" t="69483" r="35250" b="12719"/>
          <a:stretch>
            <a:fillRect/>
          </a:stretch>
        </p:blipFill>
        <p:spPr>
          <a:xfrm>
            <a:off x="6102724" y="5060951"/>
            <a:ext cx="1398494" cy="1286062"/>
          </a:xfrm>
          <a:prstGeom prst="rect">
            <a:avLst/>
          </a:prstGeom>
        </p:spPr>
      </p:pic>
      <p:pic>
        <p:nvPicPr>
          <p:cNvPr id="25" name="Picture 24" descr="A yellow warning triangle of shallow water next to edge.">
            <a:extLst>
              <a:ext uri="{FF2B5EF4-FFF2-40B4-BE49-F238E27FC236}">
                <a16:creationId xmlns:a16="http://schemas.microsoft.com/office/drawing/2014/main" id="{612BF3EA-3C6D-A58B-3916-09B50D2B97B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7806" t="69483" r="19682" b="12719"/>
          <a:stretch>
            <a:fillRect/>
          </a:stretch>
        </p:blipFill>
        <p:spPr>
          <a:xfrm>
            <a:off x="7857565" y="5060951"/>
            <a:ext cx="1398494" cy="1286062"/>
          </a:xfrm>
          <a:prstGeom prst="rect">
            <a:avLst/>
          </a:prstGeom>
        </p:spPr>
      </p:pic>
      <p:pic>
        <p:nvPicPr>
          <p:cNvPr id="26" name="Picture 25" descr="A blue circular sign with a person wearing a lifejacket.">
            <a:extLst>
              <a:ext uri="{FF2B5EF4-FFF2-40B4-BE49-F238E27FC236}">
                <a16:creationId xmlns:a16="http://schemas.microsoft.com/office/drawing/2014/main" id="{EDB66164-4224-FAD0-0F57-97D47707329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3518" t="69483" r="3970" b="12719"/>
          <a:stretch>
            <a:fillRect/>
          </a:stretch>
        </p:blipFill>
        <p:spPr>
          <a:xfrm>
            <a:off x="9612406" y="5060951"/>
            <a:ext cx="1398494" cy="1286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3309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C55A32-BCD6-AD07-5348-97035E444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9259" y="2089159"/>
            <a:ext cx="2940424" cy="3598582"/>
          </a:xfrm>
        </p:spPr>
        <p:txBody>
          <a:bodyPr>
            <a:normAutofit fontScale="90000"/>
          </a:bodyPr>
          <a:lstStyle/>
          <a:p>
            <a:r>
              <a:rPr lang="en-GB" dirty="0"/>
              <a:t>Beth </a:t>
            </a:r>
            <a:r>
              <a:rPr lang="en-GB" dirty="0" err="1"/>
              <a:t>rydyn</a:t>
            </a:r>
            <a:r>
              <a:rPr lang="en-GB" dirty="0"/>
              <a:t> </a:t>
            </a:r>
            <a:r>
              <a:rPr lang="en-GB" dirty="0" err="1"/>
              <a:t>ni</a:t>
            </a:r>
            <a:br>
              <a:rPr lang="en-GB" dirty="0"/>
            </a:br>
            <a:r>
              <a:rPr lang="en-GB" dirty="0" err="1"/>
              <a:t>wedi'i</a:t>
            </a:r>
            <a:br>
              <a:rPr lang="en-GB" dirty="0"/>
            </a:br>
            <a:r>
              <a:rPr lang="en-GB" dirty="0" err="1"/>
              <a:t>ddysgu</a:t>
            </a:r>
            <a:br>
              <a:rPr lang="en-GB" dirty="0"/>
            </a:br>
            <a:r>
              <a:rPr lang="en-GB" dirty="0" err="1"/>
              <a:t>hyd</a:t>
            </a:r>
            <a:r>
              <a:rPr lang="en-GB" dirty="0"/>
              <a:t> </a:t>
            </a:r>
            <a:r>
              <a:rPr lang="en-GB" dirty="0" err="1"/>
              <a:t>yn</a:t>
            </a:r>
            <a:br>
              <a:rPr lang="en-GB" dirty="0"/>
            </a:br>
            <a:r>
              <a:rPr lang="en-GB" dirty="0" err="1"/>
              <a:t>hyn</a:t>
            </a:r>
            <a:r>
              <a:rPr lang="en-GB" dirty="0"/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DF6BC7-EB5E-8141-D70A-B4810442F357}"/>
              </a:ext>
            </a:extLst>
          </p:cNvPr>
          <p:cNvSpPr txBox="1"/>
          <p:nvPr/>
        </p:nvSpPr>
        <p:spPr>
          <a:xfrm>
            <a:off x="3925443" y="2089159"/>
            <a:ext cx="3578914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2800" b="1" dirty="0" err="1">
                <a:latin typeface="Arial Black" panose="020B0604020202020204" pitchFamily="34" charset="0"/>
                <a:cs typeface="Arial Black" panose="020B0604020202020204" pitchFamily="34" charset="0"/>
              </a:rPr>
              <a:t>Stopiwch</a:t>
            </a:r>
            <a:r>
              <a:rPr lang="en-GB" sz="2800" b="1" dirty="0">
                <a:latin typeface="Arial Black" panose="020B0604020202020204" pitchFamily="34" charset="0"/>
                <a:cs typeface="Arial Black" panose="020B0604020202020204" pitchFamily="34" charset="0"/>
              </a:rPr>
              <a:t> a</a:t>
            </a:r>
          </a:p>
          <a:p>
            <a:pPr algn="ctr"/>
            <a:r>
              <a:rPr lang="en-GB" sz="2800" b="1" dirty="0" err="1">
                <a:latin typeface="Arial Black" panose="020B0604020202020204" pitchFamily="34" charset="0"/>
                <a:cs typeface="Arial Black" panose="020B0604020202020204" pitchFamily="34" charset="0"/>
              </a:rPr>
              <a:t>Meddyliwch</a:t>
            </a:r>
            <a:endParaRPr lang="en-GB" sz="2800" b="1" dirty="0"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pic>
        <p:nvPicPr>
          <p:cNvPr id="4" name="Content Placeholder 6" descr="A cartoon of a hand in a circle">
            <a:extLst>
              <a:ext uri="{FF2B5EF4-FFF2-40B4-BE49-F238E27FC236}">
                <a16:creationId xmlns:a16="http://schemas.microsoft.com/office/drawing/2014/main" id="{F06F82B2-1CAD-9B77-B770-D6428A9A6E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09683" y="2573617"/>
            <a:ext cx="4569020" cy="4402115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C52D35C-5FAC-5520-5F72-92EFFB685582}"/>
              </a:ext>
            </a:extLst>
          </p:cNvPr>
          <p:cNvSpPr txBox="1"/>
          <p:nvPr/>
        </p:nvSpPr>
        <p:spPr>
          <a:xfrm>
            <a:off x="7504357" y="2089159"/>
            <a:ext cx="4352021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2800" b="1" dirty="0" err="1">
                <a:latin typeface="Arial Black" panose="020B0604020202020204" pitchFamily="34" charset="0"/>
                <a:cs typeface="Arial Black" panose="020B0604020202020204" pitchFamily="34" charset="0"/>
              </a:rPr>
              <a:t>Arhoswch</a:t>
            </a:r>
            <a:endParaRPr lang="en-GB" sz="2800" b="1" dirty="0">
              <a:latin typeface="Arial Black" panose="020B0604020202020204" pitchFamily="34" charset="0"/>
              <a:cs typeface="Arial Black" panose="020B0604020202020204" pitchFamily="34" charset="0"/>
            </a:endParaRPr>
          </a:p>
          <a:p>
            <a:pPr algn="ctr"/>
            <a:r>
              <a:rPr lang="en-GB" sz="2800" b="1" dirty="0" err="1">
                <a:latin typeface="Arial Black" panose="020B0604020202020204" pitchFamily="34" charset="0"/>
                <a:cs typeface="Arial Black" panose="020B0604020202020204" pitchFamily="34" charset="0"/>
              </a:rPr>
              <a:t>gyda’ch</a:t>
            </a:r>
            <a:r>
              <a:rPr lang="en-GB" sz="2800" b="1" dirty="0">
                <a:latin typeface="Arial Black" panose="020B0604020202020204" pitchFamily="34" charset="0"/>
                <a:cs typeface="Arial Black" panose="020B0604020202020204" pitchFamily="34" charset="0"/>
              </a:rPr>
              <a:t> </a:t>
            </a:r>
            <a:r>
              <a:rPr lang="en-GB" sz="2800" b="1" dirty="0" err="1">
                <a:latin typeface="Arial Black" panose="020B0604020202020204" pitchFamily="34" charset="0"/>
                <a:cs typeface="Arial Black" panose="020B0604020202020204" pitchFamily="34" charset="0"/>
              </a:rPr>
              <a:t>gilydd</a:t>
            </a:r>
            <a:endParaRPr lang="en-GB" sz="2800" b="1" dirty="0"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pic>
        <p:nvPicPr>
          <p:cNvPr id="5" name="Picture 4" descr="A cartoon of Two people together">
            <a:extLst>
              <a:ext uri="{FF2B5EF4-FFF2-40B4-BE49-F238E27FC236}">
                <a16:creationId xmlns:a16="http://schemas.microsoft.com/office/drawing/2014/main" id="{FD42175E-3CDB-1EF9-11B2-394DCCADDE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3721" y="2573617"/>
            <a:ext cx="4569020" cy="4402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6525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3B77C2-181A-B12F-D257-9D41AADEA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846" y="260723"/>
            <a:ext cx="1919807" cy="2173194"/>
          </a:xfrm>
        </p:spPr>
        <p:txBody>
          <a:bodyPr>
            <a:normAutofit/>
          </a:bodyPr>
          <a:lstStyle/>
          <a:p>
            <a:pPr algn="ctr"/>
            <a:r>
              <a:rPr lang="en-GB" sz="2200" dirty="0" err="1"/>
              <a:t>Gweithgaredd</a:t>
            </a:r>
            <a:br>
              <a:rPr lang="en-GB" sz="2200" dirty="0"/>
            </a:br>
            <a:r>
              <a:rPr lang="en-GB" sz="11100" dirty="0"/>
              <a:t>4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64DB7C0-0809-6452-AEA5-5566716DB48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751" t="7416" r="26232" b="7416"/>
          <a:stretch>
            <a:fillRect/>
          </a:stretch>
        </p:blipFill>
        <p:spPr>
          <a:xfrm>
            <a:off x="2469222" y="438241"/>
            <a:ext cx="5986410" cy="5981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8845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696</TotalTime>
  <Words>264</Words>
  <Application>Microsoft Macintosh PowerPoint</Application>
  <PresentationFormat>Widescreen</PresentationFormat>
  <Paragraphs>57</Paragraphs>
  <Slides>14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Aptos</vt:lpstr>
      <vt:lpstr>Arial</vt:lpstr>
      <vt:lpstr>Arial Black</vt:lpstr>
      <vt:lpstr>Office Theme</vt:lpstr>
      <vt:lpstr>Diogelwch Dŵr  Cam Cynnydd 2</vt:lpstr>
      <vt:lpstr>Amcanion Dysgu</vt:lpstr>
      <vt:lpstr>Cofiwch arnofio  Yn ystod y wers pan welwch chi’r eicon arnofio yn ‘arnofio’ heibio  </vt:lpstr>
      <vt:lpstr>Banc Geiriau a'r Cod Diogelwch Dŵr</vt:lpstr>
      <vt:lpstr>Pam mae'n bwysig bod yn ofalus o gwmpas y dŵr?</vt:lpstr>
      <vt:lpstr>PowerPoint Presentation</vt:lpstr>
      <vt:lpstr>Sut mae aros yn ddiogel a bod yn barod?</vt:lpstr>
      <vt:lpstr>Beth rydyn ni wedi'i ddysgu hyd yn hyn?</vt:lpstr>
      <vt:lpstr>Gweithgaredd 4</vt:lpstr>
      <vt:lpstr>PowerPoint Presentation</vt:lpstr>
      <vt:lpstr>PowerPoint Presentation</vt:lpstr>
      <vt:lpstr>Gweithgaredd 4 Ffoniwch 999 - Mewn Argyfwng</vt:lpstr>
      <vt:lpstr>Gweithgaredd 5 Cwis Bach</vt:lpstr>
      <vt:lpstr>Crynodeb o'r Cod Diogelwch Dwr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Kendall, Ingrid</dc:creator>
  <cp:lastModifiedBy>Kendall, Ingrid</cp:lastModifiedBy>
  <cp:revision>8</cp:revision>
  <dcterms:created xsi:type="dcterms:W3CDTF">2025-07-19T07:26:49Z</dcterms:created>
  <dcterms:modified xsi:type="dcterms:W3CDTF">2026-04-07T11:17:26Z</dcterms:modified>
</cp:coreProperties>
</file>