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0" r:id="rId4"/>
    <p:sldId id="261" r:id="rId5"/>
    <p:sldId id="262" r:id="rId6"/>
    <p:sldId id="27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3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66B1"/>
    <a:srgbClr val="24A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84"/>
    <p:restoredTop sz="94717"/>
  </p:normalViewPr>
  <p:slideViewPr>
    <p:cSldViewPr snapToGrid="0">
      <p:cViewPr varScale="1">
        <p:scale>
          <a:sx n="73" d="100"/>
          <a:sy n="73" d="100"/>
        </p:scale>
        <p:origin x="200" y="1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21239-55FE-CC42-8112-B375D107B9CB}" type="datetimeFigureOut">
              <a:rPr lang="en-US" smtClean="0"/>
              <a:t>4/7/26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743A3-86F6-B845-9053-101F0729D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8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743A3-86F6-B845-9053-101F0729DD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06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743A3-86F6-B845-9053-101F0729DD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75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B743A3-86F6-B845-9053-101F0729DD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9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336270-9B3B-FDCD-7C0C-D470B1FB62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66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B5FD0-89DE-C070-B16A-EBCF79EC6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64FA1D-C109-9F66-E726-12B51B242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4407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ED80AE3-6FA5-78B3-7DA7-20C7E27666F3}"/>
              </a:ext>
            </a:extLst>
          </p:cNvPr>
          <p:cNvSpPr/>
          <p:nvPr userDrawn="1"/>
        </p:nvSpPr>
        <p:spPr>
          <a:xfrm>
            <a:off x="7266816" y="-482202"/>
            <a:ext cx="6372522" cy="24530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ater Safety Wales Logo">
            <a:extLst>
              <a:ext uri="{FF2B5EF4-FFF2-40B4-BE49-F238E27FC236}">
                <a16:creationId xmlns:a16="http://schemas.microsoft.com/office/drawing/2014/main" id="{7812AA10-8420-D0C5-0D36-2689CB7493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4937" b="20571"/>
          <a:stretch>
            <a:fillRect/>
          </a:stretch>
        </p:blipFill>
        <p:spPr>
          <a:xfrm>
            <a:off x="7738908" y="147637"/>
            <a:ext cx="2580900" cy="11763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B8E5C3-4E59-7085-4168-5A9E43A35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-696384" y="-165100"/>
            <a:ext cx="3594100" cy="3594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5D64F6-142B-D451-3E4D-ADA108EB2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5000"/>
          </a:blip>
          <a:stretch>
            <a:fillRect/>
          </a:stretch>
        </p:blipFill>
        <p:spPr>
          <a:xfrm rot="5040021">
            <a:off x="9116295" y="3886010"/>
            <a:ext cx="3594100" cy="3594100"/>
          </a:xfrm>
          <a:prstGeom prst="rect">
            <a:avLst/>
          </a:prstGeom>
        </p:spPr>
      </p:pic>
      <p:pic>
        <p:nvPicPr>
          <p:cNvPr id="10" name="Picture 9" descr="Welsh Government Logo">
            <a:extLst>
              <a:ext uri="{FF2B5EF4-FFF2-40B4-BE49-F238E27FC236}">
                <a16:creationId xmlns:a16="http://schemas.microsoft.com/office/drawing/2014/main" id="{C3AFD15F-56DF-1058-A547-0E4D91B829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0" y="0"/>
            <a:ext cx="112623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4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17AC2E-33FF-BA9E-3AB8-B1D8C5FC0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66B1">
              <a:alpha val="41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6D490B-33A5-5711-967D-FB6C891AD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789" t="47213" r="6745" b="-2463"/>
          <a:stretch>
            <a:fillRect/>
          </a:stretch>
        </p:blipFill>
        <p:spPr>
          <a:xfrm>
            <a:off x="0" y="0"/>
            <a:ext cx="12192000" cy="23338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642FBF-A0F5-6ADA-52AA-E7A9F8FD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</p:spPr>
        <p:txBody>
          <a:bodyPr anchor="t" anchorCtr="0">
            <a:normAutofit/>
          </a:bodyPr>
          <a:lstStyle>
            <a:lvl1pPr>
              <a:defRPr sz="5000" b="1" i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D2AE1-1C92-4D95-D5E0-B68DB0690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836333"/>
          </a:xfrm>
        </p:spPr>
        <p:txBody>
          <a:bodyPr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0" name="Picture 9" descr="Water Safety Wales Logo">
            <a:extLst>
              <a:ext uri="{FF2B5EF4-FFF2-40B4-BE49-F238E27FC236}">
                <a16:creationId xmlns:a16="http://schemas.microsoft.com/office/drawing/2014/main" id="{A6C450FC-7A0D-6974-F20E-3394A682EB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4937" b="20571"/>
          <a:stretch>
            <a:fillRect/>
          </a:stretch>
        </p:blipFill>
        <p:spPr>
          <a:xfrm>
            <a:off x="8881973" y="67241"/>
            <a:ext cx="2110796" cy="9620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C0B8803-ABAF-FFBC-5CCE-74238714F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777831"/>
            <a:ext cx="12192000" cy="147637"/>
          </a:xfrm>
          <a:prstGeom prst="rect">
            <a:avLst/>
          </a:prstGeom>
          <a:solidFill>
            <a:srgbClr val="24A8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elsh Government Logo">
            <a:extLst>
              <a:ext uri="{FF2B5EF4-FFF2-40B4-BE49-F238E27FC236}">
                <a16:creationId xmlns:a16="http://schemas.microsoft.com/office/drawing/2014/main" id="{7E90516E-01EB-FF06-8145-636434B6C6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40713" y="0"/>
            <a:ext cx="852401" cy="100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4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61D40E-25EA-9889-6C59-BC05D0AC6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66B1">
              <a:alpha val="416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CA83EE-070C-413F-8673-C6A76D5E8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5194"/>
            <a:ext cx="2026024" cy="2173194"/>
          </a:xfrm>
        </p:spPr>
        <p:txBody>
          <a:bodyPr anchor="t" anchorCtr="0">
            <a:normAutofit/>
          </a:bodyPr>
          <a:lstStyle>
            <a:lvl1pPr>
              <a:defRPr sz="5000" b="1" i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73E896-BC4C-BE75-42A0-AECB339A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777831"/>
            <a:ext cx="12192000" cy="147637"/>
          </a:xfrm>
          <a:prstGeom prst="rect">
            <a:avLst/>
          </a:prstGeom>
          <a:solidFill>
            <a:srgbClr val="24A8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Welsh Government Logo">
            <a:extLst>
              <a:ext uri="{FF2B5EF4-FFF2-40B4-BE49-F238E27FC236}">
                <a16:creationId xmlns:a16="http://schemas.microsoft.com/office/drawing/2014/main" id="{57AAED70-58C4-1AA1-75BF-E012F501C2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0713" y="0"/>
            <a:ext cx="852401" cy="1003269"/>
          </a:xfrm>
          <a:prstGeom prst="rect">
            <a:avLst/>
          </a:prstGeom>
        </p:spPr>
      </p:pic>
      <p:pic>
        <p:nvPicPr>
          <p:cNvPr id="3" name="Picture 2" descr="Water Safety Wales Logo">
            <a:extLst>
              <a:ext uri="{FF2B5EF4-FFF2-40B4-BE49-F238E27FC236}">
                <a16:creationId xmlns:a16="http://schemas.microsoft.com/office/drawing/2014/main" id="{D1587D7E-0572-0779-3261-D26AEEB4EB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4937" b="20571"/>
          <a:stretch>
            <a:fillRect/>
          </a:stretch>
        </p:blipFill>
        <p:spPr>
          <a:xfrm>
            <a:off x="8731052" y="67241"/>
            <a:ext cx="2110796" cy="9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2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43F6D6-B691-70F4-8BE2-DA25D07BC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B1544-9F58-8C98-D66B-3157506EB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83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PunL8AmWHU?feature=oembed" TargetMode="Externa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3EC6-0D54-9FF3-7842-C90B8024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740" y="3182431"/>
            <a:ext cx="9144000" cy="2387600"/>
          </a:xfrm>
        </p:spPr>
        <p:txBody>
          <a:bodyPr lIns="0" tIns="0" rIns="0" bIns="0" anchor="t" anchorCtr="0">
            <a:normAutofit/>
          </a:bodyPr>
          <a:lstStyle/>
          <a:p>
            <a:r>
              <a:rPr lang="en-GB" sz="78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Diogelwch</a:t>
            </a:r>
            <a:r>
              <a:rPr lang="en-GB" sz="78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78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Dŵr</a:t>
            </a:r>
            <a:br>
              <a:rPr lang="en-GB" dirty="0"/>
            </a:br>
            <a:r>
              <a:rPr lang="en-GB" dirty="0">
                <a:solidFill>
                  <a:schemeClr val="bg1"/>
                </a:solidFill>
              </a:rPr>
              <a:t>Cam </a:t>
            </a:r>
            <a:r>
              <a:rPr lang="en-GB" dirty="0" err="1">
                <a:solidFill>
                  <a:schemeClr val="bg1"/>
                </a:solidFill>
              </a:rPr>
              <a:t>Cynnydd</a:t>
            </a:r>
            <a:r>
              <a:rPr lang="en-GB" dirty="0">
                <a:solidFill>
                  <a:schemeClr val="bg1"/>
                </a:solidFill>
              </a:rPr>
              <a:t> 3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238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B8A0923-675B-B6CE-E50F-34E091B53F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000" y="1740519"/>
            <a:ext cx="9348694" cy="3877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 err="1">
                <a:solidFill>
                  <a:srgbClr val="3666B1"/>
                </a:solidFill>
              </a:rPr>
              <a:t>Gweithgaredd</a:t>
            </a:r>
            <a:r>
              <a:rPr lang="en-GB" sz="2800" b="1" dirty="0">
                <a:solidFill>
                  <a:srgbClr val="3666B1"/>
                </a:solidFill>
              </a:rPr>
              <a:t> 6  </a:t>
            </a:r>
            <a:r>
              <a:rPr lang="en-GB" sz="2800" dirty="0" err="1">
                <a:solidFill>
                  <a:srgbClr val="3666B1"/>
                </a:solidFill>
              </a:rPr>
              <a:t>Ffoniwch</a:t>
            </a:r>
            <a:r>
              <a:rPr lang="en-GB" sz="2800" dirty="0">
                <a:solidFill>
                  <a:srgbClr val="3666B1"/>
                </a:solidFill>
              </a:rPr>
              <a:t> 999 </a:t>
            </a:r>
            <a:r>
              <a:rPr lang="en-GB" sz="2800" dirty="0" err="1">
                <a:solidFill>
                  <a:srgbClr val="3666B1"/>
                </a:solidFill>
              </a:rPr>
              <a:t>mewn</a:t>
            </a:r>
            <a:r>
              <a:rPr lang="en-GB" sz="2800" dirty="0">
                <a:solidFill>
                  <a:srgbClr val="3666B1"/>
                </a:solidFill>
              </a:rPr>
              <a:t> </a:t>
            </a:r>
            <a:r>
              <a:rPr lang="en-GB" sz="2800" dirty="0" err="1">
                <a:solidFill>
                  <a:srgbClr val="3666B1"/>
                </a:solidFill>
              </a:rPr>
              <a:t>Argyfwng</a:t>
            </a:r>
            <a:r>
              <a:rPr lang="en-GB" sz="2800" dirty="0">
                <a:solidFill>
                  <a:srgbClr val="3666B1"/>
                </a:solidFill>
              </a:rPr>
              <a:t> (</a:t>
            </a:r>
            <a:r>
              <a:rPr lang="en-GB" sz="2800" dirty="0" err="1">
                <a:solidFill>
                  <a:srgbClr val="3666B1"/>
                </a:solidFill>
              </a:rPr>
              <a:t>rhan</a:t>
            </a:r>
            <a:r>
              <a:rPr lang="en-GB" sz="2800" dirty="0">
                <a:solidFill>
                  <a:srgbClr val="3666B1"/>
                </a:solidFill>
              </a:rPr>
              <a:t> 1)</a:t>
            </a:r>
          </a:p>
        </p:txBody>
      </p:sp>
      <p:sp>
        <p:nvSpPr>
          <p:cNvPr id="9" name="Rounded Rectangle 8" descr="A group of three children on the bank of a river. Their ball has fallen in to the river.">
            <a:extLst>
              <a:ext uri="{FF2B5EF4-FFF2-40B4-BE49-F238E27FC236}">
                <a16:creationId xmlns:a16="http://schemas.microsoft.com/office/drawing/2014/main" id="{13D23822-3F16-0BE9-5CDD-8AFE8C6E3842}"/>
              </a:ext>
            </a:extLst>
          </p:cNvPr>
          <p:cNvSpPr/>
          <p:nvPr/>
        </p:nvSpPr>
        <p:spPr>
          <a:xfrm>
            <a:off x="838200" y="2357251"/>
            <a:ext cx="2449607" cy="3780000"/>
          </a:xfrm>
          <a:prstGeom prst="roundRect">
            <a:avLst>
              <a:gd name="adj" fmla="val 7143"/>
            </a:avLst>
          </a:prstGeom>
          <a:blipFill>
            <a:blip r:embed="rId2"/>
            <a:stretch>
              <a:fillRect l="-122681" t="-20477" r="-28625" b="-1429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 descr="A group of children playing with a beach ball. A girl is pointing out to sea where there is a dog swimming.">
            <a:extLst>
              <a:ext uri="{FF2B5EF4-FFF2-40B4-BE49-F238E27FC236}">
                <a16:creationId xmlns:a16="http://schemas.microsoft.com/office/drawing/2014/main" id="{3E41638A-A043-3516-ED5F-70A111B04AF5}"/>
              </a:ext>
            </a:extLst>
          </p:cNvPr>
          <p:cNvSpPr/>
          <p:nvPr/>
        </p:nvSpPr>
        <p:spPr>
          <a:xfrm>
            <a:off x="3541059" y="2357251"/>
            <a:ext cx="2449607" cy="3803404"/>
          </a:xfrm>
          <a:prstGeom prst="roundRect">
            <a:avLst>
              <a:gd name="adj" fmla="val 7143"/>
            </a:avLst>
          </a:prstGeom>
          <a:blipFill>
            <a:blip r:embed="rId3"/>
            <a:stretch>
              <a:fillRect l="-24951" r="-24951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 descr="A child has fallen through the ice in a lake and is calling out. There is a smaller child on the frozen bank calling out with a football next to them.">
            <a:extLst>
              <a:ext uri="{FF2B5EF4-FFF2-40B4-BE49-F238E27FC236}">
                <a16:creationId xmlns:a16="http://schemas.microsoft.com/office/drawing/2014/main" id="{80375419-6DDE-AE2D-C67C-A62C0EDBE1E0}"/>
              </a:ext>
            </a:extLst>
          </p:cNvPr>
          <p:cNvSpPr/>
          <p:nvPr/>
        </p:nvSpPr>
        <p:spPr>
          <a:xfrm>
            <a:off x="6243918" y="2357251"/>
            <a:ext cx="2449607" cy="3803404"/>
          </a:xfrm>
          <a:prstGeom prst="roundRect">
            <a:avLst>
              <a:gd name="adj" fmla="val 7143"/>
            </a:avLst>
          </a:prstGeom>
          <a:blipFill>
            <a:blip r:embed="rId4"/>
            <a:stretch>
              <a:fillRect l="-89614" t="-9158" r="-89614" b="-3478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 descr="It’s a summers day. A child is making a sand castle, there are other children playing on the beach. There’s a young child out in the sea with a rubber ring waving to the people on the beach.">
            <a:extLst>
              <a:ext uri="{FF2B5EF4-FFF2-40B4-BE49-F238E27FC236}">
                <a16:creationId xmlns:a16="http://schemas.microsoft.com/office/drawing/2014/main" id="{83E28AFA-0BA7-FD84-381A-0912975BAA97}"/>
              </a:ext>
            </a:extLst>
          </p:cNvPr>
          <p:cNvSpPr/>
          <p:nvPr/>
        </p:nvSpPr>
        <p:spPr>
          <a:xfrm>
            <a:off x="8931206" y="2357251"/>
            <a:ext cx="2449607" cy="3803404"/>
          </a:xfrm>
          <a:prstGeom prst="roundRect">
            <a:avLst>
              <a:gd name="adj" fmla="val 7143"/>
            </a:avLst>
          </a:prstGeom>
          <a:blipFill>
            <a:blip r:embed="rId5"/>
            <a:stretch>
              <a:fillRect l="-58751" r="-120477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69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C56A0D7-6A78-A6C6-BFA8-8CAA593983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000" y="1758103"/>
            <a:ext cx="9348694" cy="3323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 err="1">
                <a:solidFill>
                  <a:srgbClr val="3666B1"/>
                </a:solidFill>
              </a:rPr>
              <a:t>Gweithgaredd</a:t>
            </a:r>
            <a:r>
              <a:rPr lang="en-GB" sz="2400" b="1" dirty="0">
                <a:solidFill>
                  <a:srgbClr val="3666B1"/>
                </a:solidFill>
              </a:rPr>
              <a:t> 6 </a:t>
            </a:r>
            <a:r>
              <a:rPr lang="en-GB" sz="2400" dirty="0" err="1">
                <a:solidFill>
                  <a:srgbClr val="3666B1"/>
                </a:solidFill>
              </a:rPr>
              <a:t>Ffoniwch</a:t>
            </a:r>
            <a:r>
              <a:rPr lang="en-GB" sz="2400" dirty="0">
                <a:solidFill>
                  <a:srgbClr val="3666B1"/>
                </a:solidFill>
              </a:rPr>
              <a:t> 999 </a:t>
            </a:r>
            <a:r>
              <a:rPr lang="en-GB" sz="2400" dirty="0" err="1">
                <a:solidFill>
                  <a:srgbClr val="3666B1"/>
                </a:solidFill>
              </a:rPr>
              <a:t>mewn</a:t>
            </a:r>
            <a:r>
              <a:rPr lang="en-GB" sz="2400" dirty="0">
                <a:solidFill>
                  <a:srgbClr val="3666B1"/>
                </a:solidFill>
              </a:rPr>
              <a:t> </a:t>
            </a:r>
            <a:r>
              <a:rPr lang="en-GB" sz="2400" dirty="0" err="1">
                <a:solidFill>
                  <a:srgbClr val="3666B1"/>
                </a:solidFill>
              </a:rPr>
              <a:t>Argyfwng</a:t>
            </a:r>
            <a:r>
              <a:rPr lang="en-GB" sz="2400" dirty="0">
                <a:solidFill>
                  <a:srgbClr val="3666B1"/>
                </a:solidFill>
              </a:rPr>
              <a:t> (</a:t>
            </a:r>
            <a:r>
              <a:rPr lang="en-GB" sz="2400" dirty="0" err="1">
                <a:solidFill>
                  <a:srgbClr val="3666B1"/>
                </a:solidFill>
              </a:rPr>
              <a:t>rhan</a:t>
            </a:r>
            <a:r>
              <a:rPr lang="en-GB" sz="2400" dirty="0">
                <a:solidFill>
                  <a:srgbClr val="3666B1"/>
                </a:solidFill>
              </a:rPr>
              <a:t> 2)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E88B426-648C-6ADB-1B5B-D482679F9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3337" y="2249904"/>
            <a:ext cx="7975669" cy="4174958"/>
          </a:xfrm>
          <a:prstGeom prst="roundRect">
            <a:avLst>
              <a:gd name="adj" fmla="val 5428"/>
            </a:avLst>
          </a:prstGeom>
          <a:noFill/>
          <a:ln w="38100"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E5F455-A918-77BF-AF69-72C33EE7F73F}"/>
              </a:ext>
            </a:extLst>
          </p:cNvPr>
          <p:cNvSpPr txBox="1"/>
          <p:nvPr/>
        </p:nvSpPr>
        <p:spPr>
          <a:xfrm>
            <a:off x="260574" y="5569053"/>
            <a:ext cx="163277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b="1" dirty="0" err="1">
                <a:solidFill>
                  <a:srgbClr val="3666B1"/>
                </a:solidFill>
              </a:rPr>
              <a:t>Recordiad</a:t>
            </a:r>
            <a:r>
              <a:rPr lang="en-GB" b="1" dirty="0">
                <a:solidFill>
                  <a:srgbClr val="3666B1"/>
                </a:solidFill>
              </a:rPr>
              <a:t> sain o </a:t>
            </a:r>
            <a:r>
              <a:rPr lang="en-GB" b="1" dirty="0" err="1">
                <a:solidFill>
                  <a:srgbClr val="3666B1"/>
                </a:solidFill>
              </a:rPr>
              <a:t>alwad</a:t>
            </a:r>
            <a:r>
              <a:rPr lang="en-GB" b="1" dirty="0">
                <a:solidFill>
                  <a:srgbClr val="3666B1"/>
                </a:solidFill>
              </a:rPr>
              <a:t> 999</a:t>
            </a:r>
          </a:p>
        </p:txBody>
      </p:sp>
      <p:pic>
        <p:nvPicPr>
          <p:cNvPr id="10" name="Mock 999 Call Script - English_BlackText Only.wav" descr="An icon to show there is a sound clip">
            <a:hlinkClick r:id="" action="ppaction://media"/>
            <a:extLst>
              <a:ext uri="{FF2B5EF4-FFF2-40B4-BE49-F238E27FC236}">
                <a16:creationId xmlns:a16="http://schemas.microsoft.com/office/drawing/2014/main" id="{7913F637-8FDC-B7E8-345F-1FEA27109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67971" y="3184517"/>
            <a:ext cx="2056058" cy="205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9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1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9B2156-75EA-6E56-9A25-914AB55FEA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6806" y="2492578"/>
            <a:ext cx="5161285" cy="32962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7500" b="1" dirty="0" err="1">
                <a:solidFill>
                  <a:srgbClr val="3666B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Ffoniwch</a:t>
            </a:r>
            <a:r>
              <a:rPr lang="en-GB" sz="7500" b="1" dirty="0">
                <a:solidFill>
                  <a:srgbClr val="3666B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999  </a:t>
            </a:r>
            <a:br>
              <a:rPr lang="en-GB" b="1" dirty="0">
                <a:solidFill>
                  <a:srgbClr val="3666B1"/>
                </a:solidFill>
              </a:rPr>
            </a:br>
            <a:r>
              <a:rPr lang="en-GB" b="1" dirty="0" err="1">
                <a:solidFill>
                  <a:srgbClr val="3666B1"/>
                </a:solidFill>
              </a:rPr>
              <a:t>mewn</a:t>
            </a:r>
            <a:r>
              <a:rPr lang="en-GB" b="1" dirty="0">
                <a:solidFill>
                  <a:srgbClr val="3666B1"/>
                </a:solidFill>
              </a:rPr>
              <a:t> </a:t>
            </a:r>
            <a:r>
              <a:rPr lang="en-GB" b="1" dirty="0" err="1">
                <a:solidFill>
                  <a:srgbClr val="3666B1"/>
                </a:solidFill>
              </a:rPr>
              <a:t>argyfwng</a:t>
            </a:r>
            <a:r>
              <a:rPr lang="en-GB" b="1" dirty="0">
                <a:solidFill>
                  <a:srgbClr val="3666B1"/>
                </a:solidFill>
              </a:rPr>
              <a:t> - </a:t>
            </a:r>
            <a:r>
              <a:rPr lang="en-GB" b="1" dirty="0" err="1">
                <a:solidFill>
                  <a:srgbClr val="3666B1"/>
                </a:solidFill>
              </a:rPr>
              <a:t>ailgrynhoi</a:t>
            </a:r>
            <a:endParaRPr lang="en-GB" dirty="0">
              <a:solidFill>
                <a:srgbClr val="3666B1"/>
              </a:solidFill>
            </a:endParaRPr>
          </a:p>
        </p:txBody>
      </p:sp>
      <p:pic>
        <p:nvPicPr>
          <p:cNvPr id="6" name="Picture 5" descr="An illustration of a phone with 999 ">
            <a:extLst>
              <a:ext uri="{FF2B5EF4-FFF2-40B4-BE49-F238E27FC236}">
                <a16:creationId xmlns:a16="http://schemas.microsoft.com/office/drawing/2014/main" id="{5DF37D37-8061-DECD-FC5F-A3B6CFC25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095" y="932719"/>
            <a:ext cx="7315905" cy="704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11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C89B4-9D13-2ED0-5ED3-CBFA1C737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438716"/>
            <a:ext cx="10515600" cy="532038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Gwir neu Gau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F7203-0A51-5420-ABA3-083F653BB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86" y="2857587"/>
            <a:ext cx="5435714" cy="3324425"/>
          </a:xfrm>
        </p:spPr>
        <p:txBody>
          <a:bodyPr>
            <a:noAutofit/>
          </a:bodyPr>
          <a:lstStyle/>
          <a:p>
            <a:pPr marL="342900" indent="-342900" fontAlgn="auto">
              <a:buClr>
                <a:srgbClr val="3666B1"/>
              </a:buClr>
              <a:buFont typeface="Arial" panose="020B0604020202020204" pitchFamily="34" charset="0"/>
              <a:buChar char="•"/>
            </a:pPr>
            <a:r>
              <a:rPr lang="en-GB" sz="2200" dirty="0"/>
              <a:t>Mae </a:t>
            </a:r>
            <a:r>
              <a:rPr lang="en-GB" sz="2200" dirty="0" err="1"/>
              <a:t>peryglon</a:t>
            </a:r>
            <a:r>
              <a:rPr lang="en-GB" sz="2200" dirty="0"/>
              <a:t> bob </a:t>
            </a:r>
            <a:r>
              <a:rPr lang="en-GB" sz="2200" dirty="0" err="1"/>
              <a:t>amser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hawdd</a:t>
            </a:r>
            <a:r>
              <a:rPr lang="en-GB" sz="2200" dirty="0"/>
              <a:t> </a:t>
            </a:r>
            <a:r>
              <a:rPr lang="en-GB" sz="2200" dirty="0" err="1"/>
              <a:t>i’w</a:t>
            </a:r>
            <a:r>
              <a:rPr lang="en-GB" sz="2200" dirty="0"/>
              <a:t> </a:t>
            </a:r>
            <a:r>
              <a:rPr lang="en-GB" sz="2200" dirty="0" err="1"/>
              <a:t>gweld</a:t>
            </a:r>
            <a:endParaRPr lang="en-GB" sz="2200" dirty="0"/>
          </a:p>
          <a:p>
            <a:pPr marL="342900" indent="-342900">
              <a:buClr>
                <a:srgbClr val="3666B1"/>
              </a:buClr>
              <a:buFont typeface="Arial" panose="020B0604020202020204" pitchFamily="34" charset="0"/>
              <a:buChar char="•"/>
            </a:pPr>
            <a:r>
              <a:rPr lang="en-GB" sz="2200" dirty="0"/>
              <a:t>Gall y </a:t>
            </a:r>
            <a:r>
              <a:rPr lang="en-GB" sz="2200" dirty="0" err="1"/>
              <a:t>dŵr</a:t>
            </a:r>
            <a:r>
              <a:rPr lang="en-GB" sz="2200" dirty="0"/>
              <a:t> </a:t>
            </a:r>
            <a:r>
              <a:rPr lang="en-GB" sz="2200" dirty="0" err="1"/>
              <a:t>fod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oer</a:t>
            </a:r>
            <a:r>
              <a:rPr lang="en-GB" sz="2200" dirty="0"/>
              <a:t> </a:t>
            </a:r>
            <a:r>
              <a:rPr lang="en-GB" sz="2200" dirty="0" err="1"/>
              <a:t>iawn</a:t>
            </a:r>
            <a:r>
              <a:rPr lang="en-GB" sz="2200" dirty="0"/>
              <a:t> </a:t>
            </a:r>
            <a:r>
              <a:rPr lang="en-GB" sz="2200" dirty="0" err="1"/>
              <a:t>yng</a:t>
            </a:r>
            <a:r>
              <a:rPr lang="en-GB" sz="2200" dirty="0"/>
              <a:t> </a:t>
            </a:r>
            <a:r>
              <a:rPr lang="en-GB" sz="2200" dirty="0" err="1"/>
              <a:t>Nghymru</a:t>
            </a:r>
            <a:r>
              <a:rPr lang="en-GB" sz="2200" dirty="0"/>
              <a:t>, </a:t>
            </a:r>
            <a:r>
              <a:rPr lang="en-GB" sz="2200" dirty="0" err="1"/>
              <a:t>hyd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oed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ystod</a:t>
            </a:r>
            <a:r>
              <a:rPr lang="en-GB" sz="2200" dirty="0"/>
              <a:t> </a:t>
            </a:r>
            <a:r>
              <a:rPr lang="en-GB" sz="2200" dirty="0" err="1"/>
              <a:t>gwyliau’r</a:t>
            </a:r>
            <a:r>
              <a:rPr lang="en-GB" sz="2200" dirty="0"/>
              <a:t> </a:t>
            </a:r>
            <a:r>
              <a:rPr lang="en-GB" sz="2200" dirty="0" err="1"/>
              <a:t>haf</a:t>
            </a:r>
            <a:endParaRPr lang="en-GB" sz="2200" dirty="0"/>
          </a:p>
          <a:p>
            <a:pPr marL="342900" indent="-342900">
              <a:buClr>
                <a:srgbClr val="3666B1"/>
              </a:buClr>
              <a:buFont typeface="Arial" panose="020B0604020202020204" pitchFamily="34" charset="0"/>
              <a:buChar char="•"/>
            </a:pPr>
            <a:r>
              <a:rPr lang="en-GB" sz="2200" dirty="0"/>
              <a:t>Gall </a:t>
            </a:r>
            <a:r>
              <a:rPr lang="en-GB" sz="2200" dirty="0" err="1"/>
              <a:t>cynllunio</a:t>
            </a:r>
            <a:r>
              <a:rPr lang="en-GB" sz="2200" dirty="0"/>
              <a:t>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gyfer</a:t>
            </a:r>
            <a:r>
              <a:rPr lang="en-GB" sz="2200" dirty="0"/>
              <a:t> y </a:t>
            </a:r>
            <a:r>
              <a:rPr lang="en-GB" sz="2200" dirty="0" err="1"/>
              <a:t>tywydd</a:t>
            </a:r>
            <a:r>
              <a:rPr lang="en-GB" sz="2200" dirty="0"/>
              <a:t>, </a:t>
            </a:r>
            <a:r>
              <a:rPr lang="en-GB" sz="2200" dirty="0" err="1"/>
              <a:t>gwisgo’r</a:t>
            </a:r>
            <a:r>
              <a:rPr lang="en-GB" sz="2200" dirty="0"/>
              <a:t> </a:t>
            </a:r>
            <a:r>
              <a:rPr lang="en-GB" sz="2200" dirty="0" err="1"/>
              <a:t>dillad</a:t>
            </a:r>
            <a:r>
              <a:rPr lang="en-GB" sz="2200" dirty="0"/>
              <a:t> </a:t>
            </a:r>
            <a:r>
              <a:rPr lang="en-GB" sz="2200" dirty="0" err="1"/>
              <a:t>cywir</a:t>
            </a:r>
            <a:r>
              <a:rPr lang="en-GB" sz="2200" dirty="0"/>
              <a:t> a </a:t>
            </a:r>
            <a:r>
              <a:rPr lang="en-GB" sz="2200" dirty="0" err="1"/>
              <a:t>dod</a:t>
            </a:r>
            <a:r>
              <a:rPr lang="en-GB" sz="2200" dirty="0"/>
              <a:t> ag offer </a:t>
            </a:r>
            <a:r>
              <a:rPr lang="en-GB" sz="2200" dirty="0" err="1"/>
              <a:t>wneud</a:t>
            </a:r>
            <a:r>
              <a:rPr lang="en-GB" sz="2200" dirty="0"/>
              <a:t> </a:t>
            </a:r>
            <a:r>
              <a:rPr lang="en-GB" sz="2200" dirty="0" err="1"/>
              <a:t>eich</a:t>
            </a:r>
            <a:r>
              <a:rPr lang="en-GB" sz="2200" dirty="0"/>
              <a:t> </a:t>
            </a:r>
            <a:r>
              <a:rPr lang="en-GB" sz="2200" dirty="0" err="1"/>
              <a:t>diwrnod</a:t>
            </a:r>
            <a:r>
              <a:rPr lang="en-GB" sz="2200" dirty="0"/>
              <a:t> </a:t>
            </a:r>
            <a:r>
              <a:rPr lang="en-GB" sz="2200" dirty="0" err="1"/>
              <a:t>allan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fwy</a:t>
            </a:r>
            <a:r>
              <a:rPr lang="en-GB" sz="2200" dirty="0"/>
              <a:t> </a:t>
            </a:r>
            <a:r>
              <a:rPr lang="en-GB" sz="2200" dirty="0" err="1"/>
              <a:t>diogel</a:t>
            </a:r>
            <a:endParaRPr lang="en-GB" sz="2200" dirty="0"/>
          </a:p>
          <a:p>
            <a:pPr marL="342900" indent="-342900">
              <a:buClr>
                <a:srgbClr val="3666B1"/>
              </a:buClr>
              <a:buFont typeface="Arial" panose="020B0604020202020204" pitchFamily="34" charset="0"/>
              <a:buChar char="•"/>
            </a:pPr>
            <a:r>
              <a:rPr lang="en-GB" sz="2200" dirty="0" err="1"/>
              <a:t>Bydd</a:t>
            </a:r>
            <a:r>
              <a:rPr lang="en-GB" sz="2200" dirty="0"/>
              <a:t> aros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agos</a:t>
            </a:r>
            <a:r>
              <a:rPr lang="en-GB" sz="2200" dirty="0"/>
              <a:t> at riant/</a:t>
            </a:r>
            <a:r>
              <a:rPr lang="en-GB" sz="2200" dirty="0" err="1"/>
              <a:t>gwarcheidwad</a:t>
            </a:r>
            <a:r>
              <a:rPr lang="en-GB" sz="2200" dirty="0"/>
              <a:t> ger </a:t>
            </a:r>
            <a:r>
              <a:rPr lang="en-GB" sz="2200" dirty="0" err="1"/>
              <a:t>dŵr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fy</a:t>
            </a:r>
            <a:r>
              <a:rPr lang="en-GB" sz="2200" dirty="0"/>
              <a:t> </a:t>
            </a:r>
            <a:r>
              <a:rPr lang="en-GB" sz="2200" dirty="0" err="1"/>
              <a:t>nghadw</a:t>
            </a:r>
            <a:r>
              <a:rPr lang="en-GB" sz="2200" dirty="0"/>
              <a:t> </a:t>
            </a:r>
            <a:r>
              <a:rPr lang="en-GB" sz="2200" dirty="0" err="1"/>
              <a:t>i’n</a:t>
            </a:r>
            <a:r>
              <a:rPr lang="en-GB" sz="2200" dirty="0"/>
              <a:t> </a:t>
            </a:r>
            <a:r>
              <a:rPr lang="en-GB" sz="2200" dirty="0" err="1"/>
              <a:t>fwy</a:t>
            </a:r>
            <a:r>
              <a:rPr lang="en-GB" sz="2200" dirty="0"/>
              <a:t> </a:t>
            </a:r>
            <a:r>
              <a:rPr lang="en-GB" sz="2200" dirty="0" err="1"/>
              <a:t>diogel</a:t>
            </a:r>
            <a:r>
              <a:rPr lang="en-GB" sz="2200" dirty="0"/>
              <a:t>.</a:t>
            </a:r>
          </a:p>
        </p:txBody>
      </p:sp>
      <p:pic>
        <p:nvPicPr>
          <p:cNvPr id="6" name="Picture 5" descr="A hand giving a thumbs down">
            <a:extLst>
              <a:ext uri="{FF2B5EF4-FFF2-40B4-BE49-F238E27FC236}">
                <a16:creationId xmlns:a16="http://schemas.microsoft.com/office/drawing/2014/main" id="{D4CA92F6-E2AF-5788-BEA9-152E5BDDD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01508">
            <a:off x="910793" y="1200857"/>
            <a:ext cx="1764270" cy="1875804"/>
          </a:xfrm>
          <a:prstGeom prst="rect">
            <a:avLst/>
          </a:prstGeom>
        </p:spPr>
      </p:pic>
      <p:pic>
        <p:nvPicPr>
          <p:cNvPr id="5" name="Content Placeholder 9" descr="A hand giving a thumbs up&#10;">
            <a:extLst>
              <a:ext uri="{FF2B5EF4-FFF2-40B4-BE49-F238E27FC236}">
                <a16:creationId xmlns:a16="http://schemas.microsoft.com/office/drawing/2014/main" id="{6A6A0DBE-058B-8F78-EA6B-42B8895EB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7883">
            <a:off x="97012" y="976268"/>
            <a:ext cx="1764271" cy="187580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723D06-9502-C819-7632-298DB76D5CC4}"/>
              </a:ext>
            </a:extLst>
          </p:cNvPr>
          <p:cNvSpPr txBox="1">
            <a:spLocks/>
          </p:cNvSpPr>
          <p:nvPr/>
        </p:nvSpPr>
        <p:spPr>
          <a:xfrm>
            <a:off x="6286535" y="2857587"/>
            <a:ext cx="5342481" cy="33244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3666B1"/>
              </a:buClr>
              <a:buFont typeface="Arial" panose="020B0604020202020204" pitchFamily="34" charset="0"/>
              <a:buChar char="•"/>
            </a:pPr>
            <a:r>
              <a:rPr lang="en-GB" sz="2200" dirty="0" err="1"/>
              <a:t>Os</a:t>
            </a:r>
            <a:r>
              <a:rPr lang="en-GB" sz="2200" dirty="0"/>
              <a:t> </a:t>
            </a:r>
            <a:r>
              <a:rPr lang="en-GB" sz="2200" dirty="0" err="1"/>
              <a:t>bydda</a:t>
            </a:r>
            <a:r>
              <a:rPr lang="en-GB" sz="2200" dirty="0"/>
              <a:t> </a:t>
            </a:r>
            <a:r>
              <a:rPr lang="en-GB" sz="2200" dirty="0" err="1"/>
              <a:t>i’n</a:t>
            </a:r>
            <a:r>
              <a:rPr lang="en-GB" sz="2200" dirty="0"/>
              <a:t> </a:t>
            </a:r>
            <a:r>
              <a:rPr lang="en-GB" sz="2200" dirty="0" err="1"/>
              <a:t>syrthio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mewn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ddŵr</a:t>
            </a:r>
            <a:r>
              <a:rPr lang="en-GB" sz="2200" dirty="0"/>
              <a:t> </a:t>
            </a:r>
            <a:r>
              <a:rPr lang="en-GB" sz="2200" dirty="0" err="1"/>
              <a:t>oer</a:t>
            </a:r>
            <a:r>
              <a:rPr lang="en-GB" sz="2200" dirty="0"/>
              <a:t>, </a:t>
            </a:r>
            <a:r>
              <a:rPr lang="en-GB" sz="2200" dirty="0" err="1"/>
              <a:t>dylwn</a:t>
            </a:r>
            <a:r>
              <a:rPr lang="en-GB" sz="2200" dirty="0"/>
              <a:t> </a:t>
            </a:r>
            <a:r>
              <a:rPr lang="en-GB" sz="2200" dirty="0" err="1"/>
              <a:t>arnofio</a:t>
            </a:r>
            <a:r>
              <a:rPr lang="en-GB" sz="2200" dirty="0"/>
              <a:t>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fy</a:t>
            </a:r>
            <a:r>
              <a:rPr lang="en-GB" sz="2200" dirty="0"/>
              <a:t> </a:t>
            </a:r>
            <a:r>
              <a:rPr lang="en-GB" sz="2200" dirty="0" err="1"/>
              <a:t>nghefn</a:t>
            </a:r>
            <a:r>
              <a:rPr lang="en-GB" sz="2200" dirty="0"/>
              <a:t> </a:t>
            </a:r>
            <a:r>
              <a:rPr lang="en-GB" sz="2200" dirty="0" err="1"/>
              <a:t>nes</a:t>
            </a:r>
            <a:r>
              <a:rPr lang="en-GB" sz="2200" dirty="0"/>
              <a:t> </a:t>
            </a:r>
            <a:r>
              <a:rPr lang="en-GB" sz="2200" dirty="0" err="1"/>
              <a:t>imi</a:t>
            </a:r>
            <a:r>
              <a:rPr lang="en-GB" sz="2200" dirty="0"/>
              <a:t> </a:t>
            </a:r>
            <a:r>
              <a:rPr lang="en-GB" sz="2200" dirty="0" err="1"/>
              <a:t>ddod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arfer</a:t>
            </a:r>
            <a:r>
              <a:rPr lang="en-GB" sz="2200" dirty="0"/>
              <a:t> </a:t>
            </a:r>
            <a:r>
              <a:rPr lang="en-GB" sz="2200" dirty="0" err="1"/>
              <a:t>â</a:t>
            </a:r>
            <a:r>
              <a:rPr lang="en-GB" sz="2200" dirty="0"/>
              <a:t> </a:t>
            </a:r>
            <a:r>
              <a:rPr lang="en-GB" sz="2200" dirty="0" err="1"/>
              <a:t>thymheredd</a:t>
            </a:r>
            <a:r>
              <a:rPr lang="en-GB" sz="2200" dirty="0"/>
              <a:t> y </a:t>
            </a:r>
            <a:r>
              <a:rPr lang="en-GB" sz="2200" dirty="0" err="1"/>
              <a:t>dŵr</a:t>
            </a:r>
            <a:r>
              <a:rPr lang="en-GB" sz="2200" dirty="0"/>
              <a:t>, ac </a:t>
            </a:r>
            <a:r>
              <a:rPr lang="en-GB" sz="2200" dirty="0" err="1"/>
              <a:t>yna</a:t>
            </a:r>
            <a:r>
              <a:rPr lang="en-GB" sz="2200" dirty="0"/>
              <a:t> </a:t>
            </a:r>
            <a:r>
              <a:rPr lang="en-GB" sz="2200" dirty="0" err="1"/>
              <a:t>gweiddi</a:t>
            </a:r>
            <a:r>
              <a:rPr lang="en-GB" sz="2200" dirty="0"/>
              <a:t> am help neu </a:t>
            </a:r>
            <a:r>
              <a:rPr lang="en-GB" sz="2200" dirty="0" err="1"/>
              <a:t>geisio</a:t>
            </a:r>
            <a:r>
              <a:rPr lang="en-GB" sz="2200" dirty="0"/>
              <a:t> </a:t>
            </a:r>
            <a:r>
              <a:rPr lang="en-GB" sz="2200" dirty="0" err="1"/>
              <a:t>nofio</a:t>
            </a:r>
            <a:endParaRPr lang="en-GB" sz="2200" dirty="0"/>
          </a:p>
          <a:p>
            <a:pPr marL="342900" indent="-342900">
              <a:buClr>
                <a:srgbClr val="3666B1"/>
              </a:buClr>
              <a:buFont typeface="Arial" panose="020B0604020202020204" pitchFamily="34" charset="0"/>
              <a:buChar char="•"/>
            </a:pPr>
            <a:r>
              <a:rPr lang="en-GB" sz="2200" dirty="0" err="1"/>
              <a:t>Mae’n</a:t>
            </a:r>
            <a:r>
              <a:rPr lang="en-GB" sz="2200" dirty="0"/>
              <a:t> </a:t>
            </a:r>
            <a:r>
              <a:rPr lang="en-GB" sz="2200" dirty="0" err="1"/>
              <a:t>bwysig</a:t>
            </a:r>
            <a:r>
              <a:rPr lang="en-GB" sz="2200" dirty="0"/>
              <a:t> </a:t>
            </a:r>
            <a:r>
              <a:rPr lang="en-GB" sz="2200" dirty="0" err="1"/>
              <a:t>peidio</a:t>
            </a:r>
            <a:r>
              <a:rPr lang="en-GB" sz="2200" dirty="0"/>
              <a:t> </a:t>
            </a:r>
            <a:r>
              <a:rPr lang="en-GB" sz="2200" dirty="0" err="1"/>
              <a:t>byth</a:t>
            </a:r>
            <a:r>
              <a:rPr lang="en-GB" sz="2200" dirty="0"/>
              <a:t> </a:t>
            </a:r>
            <a:r>
              <a:rPr lang="en-GB" sz="2200" dirty="0" err="1"/>
              <a:t>â</a:t>
            </a:r>
            <a:r>
              <a:rPr lang="en-GB" sz="2200" dirty="0"/>
              <a:t> </a:t>
            </a:r>
            <a:r>
              <a:rPr lang="en-GB" sz="2200" dirty="0" err="1"/>
              <a:t>mynd</a:t>
            </a:r>
            <a:r>
              <a:rPr lang="en-GB" sz="2200" dirty="0"/>
              <a:t> </a:t>
            </a:r>
            <a:r>
              <a:rPr lang="en-GB" sz="2200" dirty="0" err="1"/>
              <a:t>i’r</a:t>
            </a:r>
            <a:r>
              <a:rPr lang="en-GB" sz="2200" dirty="0"/>
              <a:t> </a:t>
            </a:r>
            <a:r>
              <a:rPr lang="en-GB" sz="2200" dirty="0" err="1"/>
              <a:t>dŵr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helpu</a:t>
            </a:r>
            <a:r>
              <a:rPr lang="en-GB" sz="2200" dirty="0"/>
              <a:t> </a:t>
            </a:r>
            <a:r>
              <a:rPr lang="en-GB" sz="2200" dirty="0" err="1"/>
              <a:t>rhywun</a:t>
            </a:r>
            <a:r>
              <a:rPr lang="en-GB" sz="2200" dirty="0"/>
              <a:t>, </a:t>
            </a:r>
            <a:r>
              <a:rPr lang="en-GB" sz="2200" dirty="0" err="1"/>
              <a:t>hyd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oed</a:t>
            </a:r>
            <a:r>
              <a:rPr lang="en-GB" sz="2200" dirty="0"/>
              <a:t> </a:t>
            </a:r>
            <a:r>
              <a:rPr lang="en-GB" sz="2200" dirty="0" err="1"/>
              <a:t>ffrind</a:t>
            </a:r>
            <a:r>
              <a:rPr lang="en-GB" sz="2200" dirty="0"/>
              <a:t> neu </a:t>
            </a:r>
            <a:r>
              <a:rPr lang="en-GB" sz="2200" dirty="0" err="1"/>
              <a:t>anifail</a:t>
            </a:r>
            <a:r>
              <a:rPr lang="en-GB" sz="2200" dirty="0"/>
              <a:t> </a:t>
            </a:r>
            <a:r>
              <a:rPr lang="en-GB" sz="2200" dirty="0" err="1"/>
              <a:t>anwes</a:t>
            </a:r>
            <a:endParaRPr lang="en-GB" sz="2200" dirty="0"/>
          </a:p>
          <a:p>
            <a:pPr marL="342900" indent="-342900">
              <a:buClr>
                <a:srgbClr val="3666B1"/>
              </a:buClr>
              <a:buFont typeface="Arial" panose="020B0604020202020204" pitchFamily="34" charset="0"/>
              <a:buChar char="•"/>
            </a:pPr>
            <a:r>
              <a:rPr lang="en-GB" sz="2200" dirty="0" err="1"/>
              <a:t>Dylwn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ffonio</a:t>
            </a:r>
            <a:r>
              <a:rPr lang="en-GB" sz="2200" dirty="0"/>
              <a:t> 999 </a:t>
            </a:r>
            <a:r>
              <a:rPr lang="en-GB" sz="2200" dirty="0" err="1"/>
              <a:t>mewn</a:t>
            </a:r>
            <a:r>
              <a:rPr lang="en-GB" sz="2200" dirty="0"/>
              <a:t> </a:t>
            </a:r>
            <a:r>
              <a:rPr lang="en-GB" sz="2200" dirty="0" err="1"/>
              <a:t>argyfwng</a:t>
            </a:r>
            <a:r>
              <a:rPr lang="en-GB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2963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20839-DA53-2C5A-9C84-9CBFD4748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8941" y="2162136"/>
            <a:ext cx="8218843" cy="396972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Tri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pheth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dwi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wedi’u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dysgu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heddiw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b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Dau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beth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y galla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eu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dweud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wrth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rywun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am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ddiogelwch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dŵr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b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cwestiwn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sydd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gen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 </a:t>
            </a:r>
            <a:r>
              <a:rPr lang="en-GB" sz="4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hyd</a:t>
            </a:r>
            <a:endParaRPr lang="en-GB" sz="4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5" descr="A pink and blue square with a number three&#10;&#10;">
            <a:extLst>
              <a:ext uri="{FF2B5EF4-FFF2-40B4-BE49-F238E27FC236}">
                <a16:creationId xmlns:a16="http://schemas.microsoft.com/office/drawing/2014/main" id="{2032A5F0-4439-DEB1-62C6-5FF98C59C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39" y="1480454"/>
            <a:ext cx="2133708" cy="1992051"/>
          </a:xfrm>
          <a:prstGeom prst="rect">
            <a:avLst/>
          </a:prstGeom>
        </p:spPr>
      </p:pic>
      <p:pic>
        <p:nvPicPr>
          <p:cNvPr id="8" name="Picture 7" descr="A green and blue square with a number on it&#10;&#10;">
            <a:extLst>
              <a:ext uri="{FF2B5EF4-FFF2-40B4-BE49-F238E27FC236}">
                <a16:creationId xmlns:a16="http://schemas.microsoft.com/office/drawing/2014/main" id="{A4736E0C-007E-F58E-883E-E14C1E65B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836" y="3150972"/>
            <a:ext cx="2133708" cy="1992051"/>
          </a:xfrm>
          <a:prstGeom prst="rect">
            <a:avLst/>
          </a:prstGeom>
        </p:spPr>
      </p:pic>
      <p:pic>
        <p:nvPicPr>
          <p:cNvPr id="10" name="Picture 9" descr="A yellow square with a black number one&#10;&#10;">
            <a:extLst>
              <a:ext uri="{FF2B5EF4-FFF2-40B4-BE49-F238E27FC236}">
                <a16:creationId xmlns:a16="http://schemas.microsoft.com/office/drawing/2014/main" id="{F9E92633-B03D-3AD7-6F10-D65BD289B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836" y="4656697"/>
            <a:ext cx="2133708" cy="199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17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33E33-44BD-4413-FA47-F414A915D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54" y="1904862"/>
            <a:ext cx="10515600" cy="663489"/>
          </a:xfrm>
        </p:spPr>
        <p:txBody>
          <a:bodyPr>
            <a:normAutofit fontScale="90000"/>
          </a:bodyPr>
          <a:lstStyle/>
          <a:p>
            <a:r>
              <a:rPr lang="en-GB" dirty="0" err="1">
                <a:latin typeface="Arial Black" panose="020B0604020202020204" pitchFamily="34" charset="0"/>
                <a:cs typeface="Arial Black" panose="020B0604020202020204" pitchFamily="34" charset="0"/>
              </a:rPr>
              <a:t>Crynodeb</a:t>
            </a:r>
            <a:r>
              <a:rPr lang="en-GB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dirty="0" err="1">
                <a:latin typeface="Arial Black" panose="020B0604020202020204" pitchFamily="34" charset="0"/>
                <a:cs typeface="Arial Black" panose="020B0604020202020204" pitchFamily="34" charset="0"/>
              </a:rPr>
              <a:t>o’r</a:t>
            </a:r>
            <a:r>
              <a:rPr lang="en-GB" dirty="0">
                <a:latin typeface="Arial Black" panose="020B0604020202020204" pitchFamily="34" charset="0"/>
                <a:cs typeface="Arial Black" panose="020B0604020202020204" pitchFamily="34" charset="0"/>
              </a:rPr>
              <a:t> cod </a:t>
            </a:r>
            <a:r>
              <a:rPr lang="en-GB" dirty="0" err="1">
                <a:latin typeface="Arial Black" panose="020B0604020202020204" pitchFamily="34" charset="0"/>
                <a:cs typeface="Arial Black" panose="020B0604020202020204" pitchFamily="34" charset="0"/>
              </a:rPr>
              <a:t>diogelwch</a:t>
            </a:r>
            <a:r>
              <a:rPr lang="en-GB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dirty="0" err="1">
                <a:latin typeface="Arial Black" panose="020B0604020202020204" pitchFamily="34" charset="0"/>
                <a:cs typeface="Arial Black" panose="020B0604020202020204" pitchFamily="34" charset="0"/>
              </a:rPr>
              <a:t>dŵr</a:t>
            </a:r>
            <a:endParaRPr lang="en-GB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1EC37D-B444-A3A3-A1DB-F441ADEF9745}"/>
              </a:ext>
            </a:extLst>
          </p:cNvPr>
          <p:cNvSpPr txBox="1"/>
          <p:nvPr/>
        </p:nvSpPr>
        <p:spPr>
          <a:xfrm>
            <a:off x="371613" y="2903045"/>
            <a:ext cx="236065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Stopiwch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a </a:t>
            </a:r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Meddyliwch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4" name="Content Placeholder 6" descr="A cartoon of a hand in a circle">
            <a:extLst>
              <a:ext uri="{FF2B5EF4-FFF2-40B4-BE49-F238E27FC236}">
                <a16:creationId xmlns:a16="http://schemas.microsoft.com/office/drawing/2014/main" id="{08E7E084-7D23-7F94-FA25-1B1BC92E5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01484" y="3263800"/>
            <a:ext cx="3773047" cy="3635219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C2608A6-3189-8626-2DF4-99E57DBAD66F}"/>
              </a:ext>
            </a:extLst>
          </p:cNvPr>
          <p:cNvSpPr txBox="1"/>
          <p:nvPr/>
        </p:nvSpPr>
        <p:spPr>
          <a:xfrm>
            <a:off x="3460254" y="2903045"/>
            <a:ext cx="236065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Arhoswch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gyda’ch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gilydd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6" name="Picture 15" descr="A cartoon of Two people together">
            <a:extLst>
              <a:ext uri="{FF2B5EF4-FFF2-40B4-BE49-F238E27FC236}">
                <a16:creationId xmlns:a16="http://schemas.microsoft.com/office/drawing/2014/main" id="{2C4B7142-4105-748A-77FB-5DE2A1450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366" y="3241598"/>
            <a:ext cx="3773047" cy="363521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F72C805-536E-5139-2168-74601506F602}"/>
              </a:ext>
            </a:extLst>
          </p:cNvPr>
          <p:cNvSpPr txBox="1"/>
          <p:nvPr/>
        </p:nvSpPr>
        <p:spPr>
          <a:xfrm>
            <a:off x="6307666" y="2903044"/>
            <a:ext cx="236065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Arnofiwch</a:t>
            </a:r>
            <a:endParaRPr lang="en-GB" sz="22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8" name="Picture 17" descr="A cartoon of Someone floating">
            <a:extLst>
              <a:ext uri="{FF2B5EF4-FFF2-40B4-BE49-F238E27FC236}">
                <a16:creationId xmlns:a16="http://schemas.microsoft.com/office/drawing/2014/main" id="{6924F2BB-9D44-3C9D-2262-CAD592F70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4103" y="3263800"/>
            <a:ext cx="3773047" cy="363521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0C316FB-E477-D8F1-413E-FDC852E2D262}"/>
              </a:ext>
            </a:extLst>
          </p:cNvPr>
          <p:cNvSpPr txBox="1"/>
          <p:nvPr/>
        </p:nvSpPr>
        <p:spPr>
          <a:xfrm>
            <a:off x="9310626" y="2869178"/>
            <a:ext cx="262666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Ffoniwch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999 </a:t>
            </a:r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mewn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200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Argyfwng</a:t>
            </a:r>
            <a:r>
              <a:rPr lang="en-GB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 </a:t>
            </a:r>
          </a:p>
        </p:txBody>
      </p:sp>
      <p:pic>
        <p:nvPicPr>
          <p:cNvPr id="20" name="Picture 19" descr="An illustration of a phone with 999 ">
            <a:extLst>
              <a:ext uri="{FF2B5EF4-FFF2-40B4-BE49-F238E27FC236}">
                <a16:creationId xmlns:a16="http://schemas.microsoft.com/office/drawing/2014/main" id="{13F38DAB-FBD8-FA1F-1D74-FD57C40C25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8316" y="3411050"/>
            <a:ext cx="3773047" cy="363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8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 descr="A photo pf a lake in Wales on a dark stormy day.">
            <a:extLst>
              <a:ext uri="{FF2B5EF4-FFF2-40B4-BE49-F238E27FC236}">
                <a16:creationId xmlns:a16="http://schemas.microsoft.com/office/drawing/2014/main" id="{0938547A-7D17-8168-5409-6C83DDB2D0E6}"/>
              </a:ext>
            </a:extLst>
          </p:cNvPr>
          <p:cNvSpPr/>
          <p:nvPr/>
        </p:nvSpPr>
        <p:spPr>
          <a:xfrm>
            <a:off x="5080000" y="466196"/>
            <a:ext cx="9194800" cy="69596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96AA22-2783-B0BE-6E75-67DEAEB45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372" y="1731433"/>
            <a:ext cx="6571362" cy="1325563"/>
          </a:xfrm>
        </p:spPr>
        <p:txBody>
          <a:bodyPr>
            <a:noAutofit/>
          </a:bodyPr>
          <a:lstStyle/>
          <a:p>
            <a:r>
              <a:rPr lang="en-GB" dirty="0" err="1"/>
              <a:t>Amcanion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Dysgu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17286-2868-44B7-54C3-8FDA5B02B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68" y="3429000"/>
            <a:ext cx="4409162" cy="2870200"/>
          </a:xfrm>
        </p:spPr>
        <p:txBody>
          <a:bodyPr>
            <a:normAutofit lnSpcReduction="10000"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err="1"/>
              <a:t>Trafod</a:t>
            </a:r>
            <a:r>
              <a:rPr lang="en-GB" dirty="0"/>
              <a:t> </a:t>
            </a:r>
            <a:r>
              <a:rPr lang="en-GB" dirty="0" err="1"/>
              <a:t>peryglon</a:t>
            </a:r>
            <a:r>
              <a:rPr lang="en-GB" dirty="0"/>
              <a:t> </a:t>
            </a:r>
            <a:r>
              <a:rPr lang="en-GB" dirty="0" err="1"/>
              <a:t>posibl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dirty="0"/>
              <a:t> neu ger </a:t>
            </a:r>
            <a:r>
              <a:rPr lang="en-GB" dirty="0" err="1"/>
              <a:t>dŵr</a:t>
            </a:r>
            <a:endParaRPr lang="en-GB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err="1"/>
              <a:t>Ystyried</a:t>
            </a:r>
            <a:r>
              <a:rPr lang="en-GB" dirty="0"/>
              <a:t> </a:t>
            </a:r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fy</a:t>
            </a:r>
            <a:r>
              <a:rPr lang="en-GB" dirty="0"/>
              <a:t> </a:t>
            </a:r>
            <a:r>
              <a:rPr lang="en-GB" dirty="0" err="1"/>
              <a:t>hun</a:t>
            </a:r>
            <a:r>
              <a:rPr lang="en-GB" dirty="0"/>
              <a:t> ac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ddiogel</a:t>
            </a:r>
            <a:r>
              <a:rPr lang="en-GB" dirty="0"/>
              <a:t> pan </a:t>
            </a:r>
            <a:r>
              <a:rPr lang="en-GB" dirty="0" err="1"/>
              <a:t>fydda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dirty="0"/>
              <a:t> </a:t>
            </a:r>
            <a:r>
              <a:rPr lang="en-GB" dirty="0" err="1"/>
              <a:t>neu’n</a:t>
            </a:r>
            <a:r>
              <a:rPr lang="en-GB" dirty="0"/>
              <a:t> </a:t>
            </a:r>
            <a:r>
              <a:rPr lang="en-GB" dirty="0" err="1"/>
              <a:t>agos</a:t>
            </a:r>
            <a:r>
              <a:rPr lang="en-GB" dirty="0"/>
              <a:t> at </a:t>
            </a:r>
            <a:r>
              <a:rPr lang="en-GB" dirty="0" err="1"/>
              <a:t>dŵr</a:t>
            </a:r>
            <a:r>
              <a:rPr lang="en-GB" dirty="0"/>
              <a:t>.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225826-2914-F40E-0390-BE0924FA0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89" t="47213" r="6745" b="-2463"/>
          <a:stretch>
            <a:fillRect/>
          </a:stretch>
        </p:blipFill>
        <p:spPr>
          <a:xfrm>
            <a:off x="0" y="0"/>
            <a:ext cx="12192000" cy="2333851"/>
          </a:xfrm>
          <a:prstGeom prst="rect">
            <a:avLst/>
          </a:prstGeom>
        </p:spPr>
      </p:pic>
      <p:pic>
        <p:nvPicPr>
          <p:cNvPr id="5" name="Picture 4" descr="Water Safety Wales Logo">
            <a:extLst>
              <a:ext uri="{FF2B5EF4-FFF2-40B4-BE49-F238E27FC236}">
                <a16:creationId xmlns:a16="http://schemas.microsoft.com/office/drawing/2014/main" id="{571AE5B4-FD39-E13B-CC35-1E90FAE105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937" b="20571"/>
          <a:stretch>
            <a:fillRect/>
          </a:stretch>
        </p:blipFill>
        <p:spPr>
          <a:xfrm>
            <a:off x="8881973" y="67241"/>
            <a:ext cx="2110796" cy="962072"/>
          </a:xfrm>
          <a:prstGeom prst="rect">
            <a:avLst/>
          </a:prstGeom>
        </p:spPr>
      </p:pic>
      <p:pic>
        <p:nvPicPr>
          <p:cNvPr id="7" name="Picture 6" descr="Welsh Government Logo">
            <a:extLst>
              <a:ext uri="{FF2B5EF4-FFF2-40B4-BE49-F238E27FC236}">
                <a16:creationId xmlns:a16="http://schemas.microsoft.com/office/drawing/2014/main" id="{10E60D08-A4A0-B8F8-12AE-0652D3D8E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0713" y="0"/>
            <a:ext cx="852401" cy="100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05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C72787B-BF94-AE29-F247-E74E363BFEDD}"/>
              </a:ext>
            </a:extLst>
          </p:cNvPr>
          <p:cNvSpPr txBox="1"/>
          <p:nvPr/>
        </p:nvSpPr>
        <p:spPr>
          <a:xfrm>
            <a:off x="371613" y="1741683"/>
            <a:ext cx="23606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Stopiwch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a </a:t>
            </a:r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Meddyliwch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9" name="Content Placeholder 6" descr="A cartoon of a hand in a circle">
            <a:extLst>
              <a:ext uri="{FF2B5EF4-FFF2-40B4-BE49-F238E27FC236}">
                <a16:creationId xmlns:a16="http://schemas.microsoft.com/office/drawing/2014/main" id="{54B244A4-495F-3FC7-3DB6-D87EAF832A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858" y="2061420"/>
            <a:ext cx="2360650" cy="2274416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9E1D422-B108-6AE9-7450-9914CD0389EE}"/>
              </a:ext>
            </a:extLst>
          </p:cNvPr>
          <p:cNvSpPr txBox="1"/>
          <p:nvPr/>
        </p:nvSpPr>
        <p:spPr>
          <a:xfrm>
            <a:off x="133769" y="3980513"/>
            <a:ext cx="2437496" cy="2626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Dŵr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oer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Aros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ddiogel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Tywydd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Peryglon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Dyfnder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Cryfder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dŵr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Peryglon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cudd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Tymheredd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dŵr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Asesu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risg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500E85-48C1-B623-41C3-5A2EEC3CCBF0}"/>
              </a:ext>
            </a:extLst>
          </p:cNvPr>
          <p:cNvSpPr txBox="1"/>
          <p:nvPr/>
        </p:nvSpPr>
        <p:spPr>
          <a:xfrm>
            <a:off x="3460254" y="1741683"/>
            <a:ext cx="23606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Arhoswch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gyda’ch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gilydd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0" name="Picture 9" descr="A cartoon of Two people together">
            <a:extLst>
              <a:ext uri="{FF2B5EF4-FFF2-40B4-BE49-F238E27FC236}">
                <a16:creationId xmlns:a16="http://schemas.microsoft.com/office/drawing/2014/main" id="{46A0BAEC-EDE4-D3A8-4A52-8B1F96E0B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038" y="1991080"/>
            <a:ext cx="2360650" cy="22744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4283B13-D113-02DD-0A53-9EBBBC5B3C02}"/>
              </a:ext>
            </a:extLst>
          </p:cNvPr>
          <p:cNvSpPr txBox="1"/>
          <p:nvPr/>
        </p:nvSpPr>
        <p:spPr>
          <a:xfrm>
            <a:off x="3117399" y="3980513"/>
            <a:ext cx="2585909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Arhoswch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agos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at riant/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oedolyn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gwarcheidwad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Cadwch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fewn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eich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dyfnder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Byddwch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barod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taith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6831FB-0386-8D09-104E-15645D2C642A}"/>
              </a:ext>
            </a:extLst>
          </p:cNvPr>
          <p:cNvSpPr txBox="1"/>
          <p:nvPr/>
        </p:nvSpPr>
        <p:spPr>
          <a:xfrm>
            <a:off x="6307666" y="1741682"/>
            <a:ext cx="23606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Arnofiwch</a:t>
            </a:r>
            <a:endParaRPr lang="en-GB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11" name="Picture 10" descr="A cartoon of Someone floating">
            <a:extLst>
              <a:ext uri="{FF2B5EF4-FFF2-40B4-BE49-F238E27FC236}">
                <a16:creationId xmlns:a16="http://schemas.microsoft.com/office/drawing/2014/main" id="{3FC79E3F-DC91-A811-A407-F91DFC137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648" y="2042334"/>
            <a:ext cx="2360650" cy="227441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9B32A40-113E-B47C-64AB-765CB55BD158}"/>
              </a:ext>
            </a:extLst>
          </p:cNvPr>
          <p:cNvSpPr txBox="1"/>
          <p:nvPr/>
        </p:nvSpPr>
        <p:spPr>
          <a:xfrm>
            <a:off x="6375400" y="3980513"/>
            <a:ext cx="2561307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Argyfwng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Arnofio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Arnofedd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Ymlaciwch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Peidiwch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chynhyrfu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BC55A7-BA56-F8B3-C529-D1871E1802A9}"/>
              </a:ext>
            </a:extLst>
          </p:cNvPr>
          <p:cNvSpPr txBox="1"/>
          <p:nvPr/>
        </p:nvSpPr>
        <p:spPr>
          <a:xfrm>
            <a:off x="9576643" y="1707816"/>
            <a:ext cx="236065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Ffoniwch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999 </a:t>
            </a:r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mewn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b="1" dirty="0" err="1">
                <a:latin typeface="Arial Black" panose="020B0604020202020204" pitchFamily="34" charset="0"/>
                <a:cs typeface="Arial Black" panose="020B0604020202020204" pitchFamily="34" charset="0"/>
              </a:rPr>
              <a:t>Argyfwng</a:t>
            </a:r>
            <a:r>
              <a:rPr lang="en-GB" b="1" dirty="0">
                <a:latin typeface="Arial Black" panose="020B0604020202020204" pitchFamily="34" charset="0"/>
                <a:cs typeface="Arial Black" panose="020B0604020202020204" pitchFamily="34" charset="0"/>
              </a:rPr>
              <a:t> </a:t>
            </a:r>
          </a:p>
        </p:txBody>
      </p:sp>
      <p:pic>
        <p:nvPicPr>
          <p:cNvPr id="12" name="Picture 11" descr="An illustration of a phone with 999 ">
            <a:extLst>
              <a:ext uri="{FF2B5EF4-FFF2-40B4-BE49-F238E27FC236}">
                <a16:creationId xmlns:a16="http://schemas.microsoft.com/office/drawing/2014/main" id="{149C8C8A-A3D3-BA26-4276-EF1A5CF73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69" y="2228600"/>
            <a:ext cx="2360650" cy="227441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967F45C-3A81-D87D-EA22-D6F64AA69E4D}"/>
              </a:ext>
            </a:extLst>
          </p:cNvPr>
          <p:cNvSpPr txBox="1"/>
          <p:nvPr/>
        </p:nvSpPr>
        <p:spPr>
          <a:xfrm>
            <a:off x="9799331" y="3980513"/>
            <a:ext cx="2066787" cy="17338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Troedio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dŵr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Gwylwyr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Glannau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Heddlu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Gwasanaeth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tân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Gweiddwch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am help</a:t>
            </a:r>
          </a:p>
          <a:p>
            <a:pPr algn="ctr">
              <a:spcAft>
                <a:spcPts val="400"/>
              </a:spcAft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Ewch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nôl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oedolyn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B222BB2-EAB4-2913-2937-1EE2B4BAB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50888" y="1727200"/>
            <a:ext cx="0" cy="4453467"/>
          </a:xfrm>
          <a:prstGeom prst="line">
            <a:avLst/>
          </a:prstGeom>
          <a:ln w="41275">
            <a:solidFill>
              <a:srgbClr val="3666B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2255B79-29C8-294F-044E-4F91880C7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69821" y="1727200"/>
            <a:ext cx="0" cy="4453467"/>
          </a:xfrm>
          <a:prstGeom prst="line">
            <a:avLst/>
          </a:prstGeom>
          <a:ln w="41275">
            <a:solidFill>
              <a:srgbClr val="3666B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8281DC-5093-62C5-0002-778A9CE8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56678" y="1727200"/>
            <a:ext cx="0" cy="4453467"/>
          </a:xfrm>
          <a:prstGeom prst="line">
            <a:avLst/>
          </a:prstGeom>
          <a:ln w="41275">
            <a:solidFill>
              <a:srgbClr val="3666B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486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968EEB6-5A5D-7573-7133-E4B5D538D909}"/>
              </a:ext>
            </a:extLst>
          </p:cNvPr>
          <p:cNvSpPr txBox="1"/>
          <p:nvPr/>
        </p:nvSpPr>
        <p:spPr>
          <a:xfrm>
            <a:off x="508000" y="366613"/>
            <a:ext cx="6197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Stopiwch</a:t>
            </a:r>
            <a:r>
              <a:rPr lang="en-GB" sz="28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a </a:t>
            </a:r>
            <a:r>
              <a:rPr lang="en-GB" sz="28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Meddyliwch</a:t>
            </a:r>
            <a:endParaRPr lang="en-GB" sz="28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C595DB-5817-040B-12AD-14DFF624B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4031"/>
            <a:ext cx="10515600" cy="523220"/>
          </a:xfrm>
        </p:spPr>
        <p:txBody>
          <a:bodyPr>
            <a:noAutofit/>
          </a:bodyPr>
          <a:lstStyle/>
          <a:p>
            <a:r>
              <a:rPr lang="en-GB" sz="2200" dirty="0" err="1"/>
              <a:t>Gweithgaredd</a:t>
            </a:r>
            <a:r>
              <a:rPr lang="en-GB" sz="2200" dirty="0"/>
              <a:t> 1 (</a:t>
            </a:r>
            <a:r>
              <a:rPr lang="en-GB" sz="2200" dirty="0" err="1"/>
              <a:t>Dechreuwr</a:t>
            </a:r>
            <a:r>
              <a:rPr lang="en-GB" sz="2200" dirty="0"/>
              <a:t>) </a:t>
            </a:r>
            <a:r>
              <a:rPr lang="en-GB" sz="2200" b="0" dirty="0"/>
              <a:t>Pam </a:t>
            </a:r>
            <a:r>
              <a:rPr lang="en-GB" sz="2200" b="0" dirty="0" err="1"/>
              <a:t>mae’n</a:t>
            </a:r>
            <a:r>
              <a:rPr lang="en-GB" sz="2200" b="0" dirty="0"/>
              <a:t> </a:t>
            </a:r>
            <a:r>
              <a:rPr lang="en-GB" sz="2200" b="0" dirty="0" err="1"/>
              <a:t>bwysig</a:t>
            </a:r>
            <a:r>
              <a:rPr lang="en-GB" sz="2200" b="0" dirty="0"/>
              <a:t> bod </a:t>
            </a:r>
            <a:r>
              <a:rPr lang="en-GB" sz="2200" b="0" dirty="0" err="1"/>
              <a:t>yn</a:t>
            </a:r>
            <a:r>
              <a:rPr lang="en-GB" sz="2200" b="0" dirty="0"/>
              <a:t> </a:t>
            </a:r>
            <a:r>
              <a:rPr lang="en-GB" sz="2200" b="0" dirty="0" err="1"/>
              <a:t>ofalus</a:t>
            </a:r>
            <a:r>
              <a:rPr lang="en-GB" sz="2200" b="0" dirty="0"/>
              <a:t> o </a:t>
            </a:r>
            <a:r>
              <a:rPr lang="en-GB" sz="2200" b="0" dirty="0" err="1"/>
              <a:t>gwmpas</a:t>
            </a:r>
            <a:r>
              <a:rPr lang="en-GB" sz="2200" b="0" dirty="0"/>
              <a:t> </a:t>
            </a:r>
            <a:r>
              <a:rPr lang="en-GB" sz="2200" b="0" dirty="0" err="1"/>
              <a:t>dŵr</a:t>
            </a:r>
            <a:r>
              <a:rPr lang="en-GB" sz="2200" b="0" dirty="0"/>
              <a:t>?</a:t>
            </a:r>
          </a:p>
        </p:txBody>
      </p:sp>
      <p:sp>
        <p:nvSpPr>
          <p:cNvPr id="13" name="Rounded Rectangle 12" descr="A stormy, cloudy day with a lake and moorland.">
            <a:extLst>
              <a:ext uri="{FF2B5EF4-FFF2-40B4-BE49-F238E27FC236}">
                <a16:creationId xmlns:a16="http://schemas.microsoft.com/office/drawing/2014/main" id="{A35C80C1-39DB-82A8-6349-508870B32BEE}"/>
              </a:ext>
            </a:extLst>
          </p:cNvPr>
          <p:cNvSpPr/>
          <p:nvPr/>
        </p:nvSpPr>
        <p:spPr>
          <a:xfrm>
            <a:off x="838200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3"/>
            <a:stretch>
              <a:fillRect l="-22013" r="-22013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 descr="A Beach scene with a beach and inlet of water.">
            <a:extLst>
              <a:ext uri="{FF2B5EF4-FFF2-40B4-BE49-F238E27FC236}">
                <a16:creationId xmlns:a16="http://schemas.microsoft.com/office/drawing/2014/main" id="{4DD4DE1F-8BF3-9595-EA05-1918FF108DE2}"/>
              </a:ext>
            </a:extLst>
          </p:cNvPr>
          <p:cNvSpPr/>
          <p:nvPr/>
        </p:nvSpPr>
        <p:spPr>
          <a:xfrm>
            <a:off x="3541059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4"/>
            <a:stretch>
              <a:fillRect l="-11725" r="-11725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 descr="A river going through the middle of a town.">
            <a:extLst>
              <a:ext uri="{FF2B5EF4-FFF2-40B4-BE49-F238E27FC236}">
                <a16:creationId xmlns:a16="http://schemas.microsoft.com/office/drawing/2014/main" id="{5F7839EE-67DD-E136-387E-AAEE3EA1ADA0}"/>
              </a:ext>
            </a:extLst>
          </p:cNvPr>
          <p:cNvSpPr/>
          <p:nvPr/>
        </p:nvSpPr>
        <p:spPr>
          <a:xfrm>
            <a:off x="6243918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5"/>
            <a:stretch>
              <a:fillRect l="-9520" r="-9520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 descr="A river with rocky banks.">
            <a:extLst>
              <a:ext uri="{FF2B5EF4-FFF2-40B4-BE49-F238E27FC236}">
                <a16:creationId xmlns:a16="http://schemas.microsoft.com/office/drawing/2014/main" id="{E9A0CB50-F525-7B1D-8786-7A82063B712C}"/>
              </a:ext>
            </a:extLst>
          </p:cNvPr>
          <p:cNvSpPr/>
          <p:nvPr/>
        </p:nvSpPr>
        <p:spPr>
          <a:xfrm>
            <a:off x="8946776" y="2357251"/>
            <a:ext cx="2449607" cy="2994679"/>
          </a:xfrm>
          <a:prstGeom prst="roundRect">
            <a:avLst>
              <a:gd name="adj" fmla="val 7143"/>
            </a:avLst>
          </a:prstGeom>
          <a:blipFill>
            <a:blip r:embed="rId6"/>
            <a:stretch>
              <a:fillRect l="-2907" r="-2907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A green circle with white question marks&#10;&#10;">
            <a:extLst>
              <a:ext uri="{FF2B5EF4-FFF2-40B4-BE49-F238E27FC236}">
                <a16:creationId xmlns:a16="http://schemas.microsoft.com/office/drawing/2014/main" id="{6A463EDD-2D1B-14DD-84BE-24A3A64EA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rcRect l="25667" t="5214" b="31863"/>
          <a:stretch>
            <a:fillRect/>
          </a:stretch>
        </p:blipFill>
        <p:spPr>
          <a:xfrm>
            <a:off x="0" y="5086402"/>
            <a:ext cx="2108714" cy="1785045"/>
          </a:xfr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0797BF0F-4A08-3480-D56D-ECB77073D3A6}"/>
              </a:ext>
            </a:extLst>
          </p:cNvPr>
          <p:cNvSpPr txBox="1">
            <a:spLocks/>
          </p:cNvSpPr>
          <p:nvPr/>
        </p:nvSpPr>
        <p:spPr>
          <a:xfrm>
            <a:off x="1821677" y="5875150"/>
            <a:ext cx="9203877" cy="7402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rgbClr val="3666B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GB" sz="2200" dirty="0"/>
              <a:t>Pa </a:t>
            </a:r>
            <a:r>
              <a:rPr lang="en-GB" sz="2200" dirty="0" err="1"/>
              <a:t>weithgareddau</a:t>
            </a:r>
            <a:r>
              <a:rPr lang="en-GB" sz="2200" dirty="0"/>
              <a:t> </a:t>
            </a:r>
            <a:r>
              <a:rPr lang="en-GB" sz="2200" dirty="0" err="1"/>
              <a:t>rydych</a:t>
            </a:r>
            <a:r>
              <a:rPr lang="en-GB" sz="2200" dirty="0"/>
              <a:t> </a:t>
            </a:r>
            <a:r>
              <a:rPr lang="en-GB" sz="2200" dirty="0" err="1"/>
              <a:t>chi’n</a:t>
            </a:r>
            <a:r>
              <a:rPr lang="en-GB" sz="2200" dirty="0"/>
              <a:t> </a:t>
            </a:r>
            <a:r>
              <a:rPr lang="en-GB" sz="2200" dirty="0" err="1"/>
              <a:t>eu</a:t>
            </a:r>
            <a:r>
              <a:rPr lang="en-GB" sz="2200" dirty="0"/>
              <a:t> </a:t>
            </a:r>
            <a:r>
              <a:rPr lang="en-GB" sz="2200" dirty="0" err="1"/>
              <a:t>gwneud</a:t>
            </a:r>
            <a:r>
              <a:rPr lang="en-GB" sz="2200" dirty="0"/>
              <a:t> </a:t>
            </a:r>
            <a:r>
              <a:rPr lang="en-GB" sz="2200" dirty="0" err="1"/>
              <a:t>sydd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y </a:t>
            </a:r>
            <a:r>
              <a:rPr lang="en-GB" sz="2200" dirty="0" err="1"/>
              <a:t>dŵr</a:t>
            </a:r>
            <a:r>
              <a:rPr lang="en-GB" sz="2200" dirty="0"/>
              <a:t> </a:t>
            </a:r>
            <a:r>
              <a:rPr lang="en-GB" sz="2200" dirty="0" err="1"/>
              <a:t>neu’n</a:t>
            </a:r>
            <a:r>
              <a:rPr lang="en-GB" sz="2200" dirty="0"/>
              <a:t> </a:t>
            </a:r>
            <a:r>
              <a:rPr lang="en-GB" sz="2200" dirty="0" err="1"/>
              <a:t>agos</a:t>
            </a:r>
            <a:r>
              <a:rPr lang="en-GB" sz="2200" dirty="0"/>
              <a:t> at y </a:t>
            </a:r>
            <a:r>
              <a:rPr lang="en-GB" sz="2200" dirty="0" err="1"/>
              <a:t>dŵr</a:t>
            </a:r>
            <a:r>
              <a:rPr lang="en-GB" sz="2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8538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E12240-8659-F8DF-1184-428718224A4E}"/>
              </a:ext>
            </a:extLst>
          </p:cNvPr>
          <p:cNvSpPr txBox="1"/>
          <p:nvPr/>
        </p:nvSpPr>
        <p:spPr>
          <a:xfrm>
            <a:off x="508000" y="1605393"/>
            <a:ext cx="93486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Gweithgaredd</a:t>
            </a:r>
            <a:r>
              <a:rPr lang="en-GB" sz="2400" b="1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Gweld</a:t>
            </a:r>
            <a:r>
              <a:rPr lang="en-GB" sz="2400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peryglon</a:t>
            </a:r>
            <a:endParaRPr lang="en-GB" sz="2400" dirty="0">
              <a:solidFill>
                <a:srgbClr val="366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 descr="A two adults and a child having a picnic on a beach. A child in the water with a rubber ring waving at a smaller child on the beach. In the front of the image there’s a child and adult reading safety signs on the baech.">
            <a:extLst>
              <a:ext uri="{FF2B5EF4-FFF2-40B4-BE49-F238E27FC236}">
                <a16:creationId xmlns:a16="http://schemas.microsoft.com/office/drawing/2014/main" id="{8A32B8ED-9CA5-42DC-D328-51596F8B06D8}"/>
              </a:ext>
            </a:extLst>
          </p:cNvPr>
          <p:cNvSpPr/>
          <p:nvPr/>
        </p:nvSpPr>
        <p:spPr>
          <a:xfrm>
            <a:off x="1751399" y="2255081"/>
            <a:ext cx="3960000" cy="2160000"/>
          </a:xfrm>
          <a:prstGeom prst="roundRect">
            <a:avLst>
              <a:gd name="adj" fmla="val 7143"/>
            </a:avLst>
          </a:prstGeom>
          <a:blipFill>
            <a:blip r:embed="rId3"/>
            <a:stretch>
              <a:fillRect l="-10000" t="-15833" r="-10000" b="-15833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 descr="A family walking by a river on an autumn day with trees and leaves on the floor.">
            <a:extLst>
              <a:ext uri="{FF2B5EF4-FFF2-40B4-BE49-F238E27FC236}">
                <a16:creationId xmlns:a16="http://schemas.microsoft.com/office/drawing/2014/main" id="{D1B7C38F-1055-DD0C-992D-02498B31660C}"/>
              </a:ext>
            </a:extLst>
          </p:cNvPr>
          <p:cNvSpPr/>
          <p:nvPr/>
        </p:nvSpPr>
        <p:spPr>
          <a:xfrm>
            <a:off x="1728000" y="4541549"/>
            <a:ext cx="3960000" cy="2160000"/>
          </a:xfrm>
          <a:prstGeom prst="roundRect">
            <a:avLst>
              <a:gd name="adj" fmla="val 7143"/>
            </a:avLst>
          </a:prstGeom>
          <a:blipFill>
            <a:blip r:embed="rId4"/>
            <a:stretch>
              <a:fillRect l="-14090" t="-41667" r="-28637" b="-21667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 descr="An adult and dog on a pier in stormy weather with large waves. A child is taking photos at the end of the pier.">
            <a:extLst>
              <a:ext uri="{FF2B5EF4-FFF2-40B4-BE49-F238E27FC236}">
                <a16:creationId xmlns:a16="http://schemas.microsoft.com/office/drawing/2014/main" id="{EF1E40BB-ABF7-BA76-3A83-FA89CA7D7CA7}"/>
              </a:ext>
            </a:extLst>
          </p:cNvPr>
          <p:cNvSpPr/>
          <p:nvPr/>
        </p:nvSpPr>
        <p:spPr>
          <a:xfrm>
            <a:off x="5904000" y="2255081"/>
            <a:ext cx="3960000" cy="2160000"/>
          </a:xfrm>
          <a:prstGeom prst="roundRect">
            <a:avLst>
              <a:gd name="adj" fmla="val 7143"/>
            </a:avLst>
          </a:prstGeom>
          <a:blipFill>
            <a:blip r:embed="rId5"/>
            <a:stretch>
              <a:fillRect l="-4546" t="-5000" r="-2728" b="-21666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 descr="A couple walking past a young girl who’s looking out at her ball which is out on the frozen ice of a lake.">
            <a:extLst>
              <a:ext uri="{FF2B5EF4-FFF2-40B4-BE49-F238E27FC236}">
                <a16:creationId xmlns:a16="http://schemas.microsoft.com/office/drawing/2014/main" id="{5E1ACE01-E236-1278-66D0-980DD4BAF111}"/>
              </a:ext>
            </a:extLst>
          </p:cNvPr>
          <p:cNvSpPr/>
          <p:nvPr/>
        </p:nvSpPr>
        <p:spPr>
          <a:xfrm>
            <a:off x="5896694" y="4541549"/>
            <a:ext cx="3960000" cy="2160000"/>
          </a:xfrm>
          <a:prstGeom prst="roundRect">
            <a:avLst>
              <a:gd name="adj" fmla="val 7143"/>
            </a:avLst>
          </a:prstGeom>
          <a:blipFill>
            <a:blip r:embed="rId6"/>
            <a:stretch>
              <a:fillRect l="-19090" t="-19167" r="-11818" b="-19167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2A7847-7484-EDC7-D51D-6FFFD98325DB}"/>
              </a:ext>
            </a:extLst>
          </p:cNvPr>
          <p:cNvSpPr txBox="1"/>
          <p:nvPr/>
        </p:nvSpPr>
        <p:spPr>
          <a:xfrm>
            <a:off x="508000" y="366613"/>
            <a:ext cx="6197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Stopiwch</a:t>
            </a:r>
            <a:r>
              <a:rPr lang="en-GB" sz="28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a </a:t>
            </a:r>
            <a:r>
              <a:rPr lang="en-GB" sz="28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Meddyliwch</a:t>
            </a:r>
            <a:endParaRPr lang="en-GB" sz="28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909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45ABFE-9BA5-BD9E-F7AC-64BF9CFA7E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000" y="366613"/>
            <a:ext cx="6197600" cy="4431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Arhoswch</a:t>
            </a:r>
            <a:r>
              <a:rPr lang="en-GB" sz="32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gyda’ch</a:t>
            </a:r>
            <a:r>
              <a:rPr lang="en-GB" sz="32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gilydd</a:t>
            </a:r>
            <a:endParaRPr lang="en-GB" sz="32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2EBE0-E0C0-1E99-95D2-14B2AF708AF6}"/>
              </a:ext>
            </a:extLst>
          </p:cNvPr>
          <p:cNvSpPr txBox="1"/>
          <p:nvPr/>
        </p:nvSpPr>
        <p:spPr>
          <a:xfrm>
            <a:off x="508000" y="1605393"/>
            <a:ext cx="93486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1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Gweithgaredd</a:t>
            </a:r>
            <a:r>
              <a:rPr lang="en-GB" sz="2400" b="1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Arhoswch</a:t>
            </a:r>
            <a:r>
              <a:rPr lang="en-GB" sz="2400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gyda’ch</a:t>
            </a:r>
            <a:r>
              <a:rPr lang="en-GB" sz="2400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gilydd</a:t>
            </a:r>
            <a:r>
              <a:rPr lang="en-GB" sz="2400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cynlluniwch</a:t>
            </a:r>
            <a:r>
              <a:rPr lang="en-GB" sz="2400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eich</a:t>
            </a:r>
            <a:r>
              <a:rPr lang="en-GB" sz="2400" dirty="0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36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diwrnod</a:t>
            </a:r>
            <a:endParaRPr lang="en-GB" sz="2400" dirty="0">
              <a:solidFill>
                <a:srgbClr val="366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 descr="A two adults and a child having a picnic on a beach. A child in the water with a rubber ring waving at a smaller child on the beach. In the front of the image there’s a child and adult reading safety signs on the baech.">
            <a:extLst>
              <a:ext uri="{FF2B5EF4-FFF2-40B4-BE49-F238E27FC236}">
                <a16:creationId xmlns:a16="http://schemas.microsoft.com/office/drawing/2014/main" id="{2D652AA0-F8E0-FE66-B8AD-175D8F2A89BD}"/>
              </a:ext>
            </a:extLst>
          </p:cNvPr>
          <p:cNvSpPr/>
          <p:nvPr/>
        </p:nvSpPr>
        <p:spPr>
          <a:xfrm>
            <a:off x="580305" y="2255081"/>
            <a:ext cx="3672442" cy="2003150"/>
          </a:xfrm>
          <a:prstGeom prst="roundRect">
            <a:avLst>
              <a:gd name="adj" fmla="val 7143"/>
            </a:avLst>
          </a:prstGeom>
          <a:blipFill>
            <a:blip r:embed="rId2"/>
            <a:stretch>
              <a:fillRect l="-10000" t="-15833" r="-10000" b="-15833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 descr="A family walking by a river on an autumn day with trees and leaves on the floor.">
            <a:extLst>
              <a:ext uri="{FF2B5EF4-FFF2-40B4-BE49-F238E27FC236}">
                <a16:creationId xmlns:a16="http://schemas.microsoft.com/office/drawing/2014/main" id="{AA6C91C0-E158-D4AE-6B46-A846BBB1E957}"/>
              </a:ext>
            </a:extLst>
          </p:cNvPr>
          <p:cNvSpPr/>
          <p:nvPr/>
        </p:nvSpPr>
        <p:spPr>
          <a:xfrm>
            <a:off x="580305" y="4523197"/>
            <a:ext cx="3672442" cy="2003150"/>
          </a:xfrm>
          <a:prstGeom prst="roundRect">
            <a:avLst>
              <a:gd name="adj" fmla="val 7143"/>
            </a:avLst>
          </a:prstGeom>
          <a:blipFill>
            <a:blip r:embed="rId3"/>
            <a:stretch>
              <a:fillRect l="-14090" t="-41667" r="-28637" b="-21667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 descr="An adult and dog on a pier in stormy weather with large waves. A child is taking photos at the end of the pier.">
            <a:extLst>
              <a:ext uri="{FF2B5EF4-FFF2-40B4-BE49-F238E27FC236}">
                <a16:creationId xmlns:a16="http://schemas.microsoft.com/office/drawing/2014/main" id="{542B1CB8-542B-192B-8320-A65C4EB20018}"/>
              </a:ext>
            </a:extLst>
          </p:cNvPr>
          <p:cNvSpPr/>
          <p:nvPr/>
        </p:nvSpPr>
        <p:spPr>
          <a:xfrm>
            <a:off x="4433219" y="2250907"/>
            <a:ext cx="3672442" cy="2003150"/>
          </a:xfrm>
          <a:prstGeom prst="roundRect">
            <a:avLst>
              <a:gd name="adj" fmla="val 7143"/>
            </a:avLst>
          </a:prstGeom>
          <a:blipFill>
            <a:blip r:embed="rId4"/>
            <a:stretch>
              <a:fillRect l="-4546" t="-5000" r="-2728" b="-21666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 descr="A couple walking past a young girl who’s looking out at her ball which is out on the frozen ice of a lake.">
            <a:extLst>
              <a:ext uri="{FF2B5EF4-FFF2-40B4-BE49-F238E27FC236}">
                <a16:creationId xmlns:a16="http://schemas.microsoft.com/office/drawing/2014/main" id="{755006B1-C930-381A-FD24-C14AF1BD6887}"/>
              </a:ext>
            </a:extLst>
          </p:cNvPr>
          <p:cNvSpPr/>
          <p:nvPr/>
        </p:nvSpPr>
        <p:spPr>
          <a:xfrm>
            <a:off x="4436842" y="4488237"/>
            <a:ext cx="3672442" cy="2003150"/>
          </a:xfrm>
          <a:prstGeom prst="roundRect">
            <a:avLst>
              <a:gd name="adj" fmla="val 7143"/>
            </a:avLst>
          </a:prstGeom>
          <a:blipFill>
            <a:blip r:embed="rId5"/>
            <a:stretch>
              <a:fillRect l="-19090" t="-19167" r="-11818" b="-19167"/>
            </a:stretch>
          </a:blipFill>
          <a:ln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F6E0AE1-42DD-7CAB-5EBA-66F20B16D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26642" y="2255081"/>
            <a:ext cx="3308684" cy="4194323"/>
          </a:xfrm>
          <a:prstGeom prst="roundRect">
            <a:avLst>
              <a:gd name="adj" fmla="val 6485"/>
            </a:avLst>
          </a:prstGeom>
          <a:noFill/>
          <a:ln w="28575"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6B1334-A7A3-D8A0-E781-B9E9C4CAC697}"/>
              </a:ext>
            </a:extLst>
          </p:cNvPr>
          <p:cNvSpPr txBox="1"/>
          <p:nvPr/>
        </p:nvSpPr>
        <p:spPr>
          <a:xfrm>
            <a:off x="8807114" y="2382508"/>
            <a:ext cx="29958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200" b="1" dirty="0" err="1">
                <a:solidFill>
                  <a:srgbClr val="3666B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Rhestr</a:t>
            </a:r>
            <a:r>
              <a:rPr lang="en-GB" sz="2200" b="1" dirty="0">
                <a:solidFill>
                  <a:srgbClr val="3666B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GB" sz="2200" b="1" dirty="0" err="1">
                <a:solidFill>
                  <a:srgbClr val="3666B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wirio</a:t>
            </a:r>
            <a:endParaRPr lang="en-GB" sz="2200" b="1" dirty="0">
              <a:solidFill>
                <a:srgbClr val="3666B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E7CF7-7A5B-C1D6-ED9B-5FFF7D86F490}"/>
              </a:ext>
            </a:extLst>
          </p:cNvPr>
          <p:cNvSpPr txBox="1"/>
          <p:nvPr/>
        </p:nvSpPr>
        <p:spPr>
          <a:xfrm>
            <a:off x="8807114" y="3252482"/>
            <a:ext cx="1669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 offer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fyddwn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i’n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nhw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63D449-197D-D0F6-4DBC-DBACC46270C3}"/>
              </a:ext>
            </a:extLst>
          </p:cNvPr>
          <p:cNvSpPr txBox="1"/>
          <p:nvPr/>
        </p:nvSpPr>
        <p:spPr>
          <a:xfrm>
            <a:off x="8807115" y="5215064"/>
            <a:ext cx="129304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Gyda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phwy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fyddwn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i’n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mynd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7" name="Picture 16" descr="A blue and white cell phone&#10;&#10;">
            <a:extLst>
              <a:ext uri="{FF2B5EF4-FFF2-40B4-BE49-F238E27FC236}">
                <a16:creationId xmlns:a16="http://schemas.microsoft.com/office/drawing/2014/main" id="{1DE3E206-2EE6-B6D9-A1A8-DF59037940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9916" t="41473" r="39254" b="40127"/>
          <a:stretch>
            <a:fillRect/>
          </a:stretch>
        </p:blipFill>
        <p:spPr>
          <a:xfrm>
            <a:off x="10594670" y="2776787"/>
            <a:ext cx="1322253" cy="1650897"/>
          </a:xfrm>
          <a:prstGeom prst="rect">
            <a:avLst/>
          </a:prstGeom>
        </p:spPr>
      </p:pic>
      <p:pic>
        <p:nvPicPr>
          <p:cNvPr id="18" name="Picture 17" descr="An icon of two people close together">
            <a:extLst>
              <a:ext uri="{FF2B5EF4-FFF2-40B4-BE49-F238E27FC236}">
                <a16:creationId xmlns:a16="http://schemas.microsoft.com/office/drawing/2014/main" id="{C762D8DD-B97A-EBD4-224A-3B11AF0D6B3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8153" t="40828" r="39607" b="39257"/>
          <a:stretch>
            <a:fillRect/>
          </a:stretch>
        </p:blipFill>
        <p:spPr>
          <a:xfrm>
            <a:off x="10100156" y="4413368"/>
            <a:ext cx="1669559" cy="211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8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23E6DD-4316-ED65-1101-56C31F22D3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000" y="366613"/>
            <a:ext cx="7183718" cy="3323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 err="1">
                <a:solidFill>
                  <a:schemeClr val="bg1"/>
                </a:solidFill>
              </a:rPr>
              <a:t>Stopiwch</a:t>
            </a:r>
            <a:r>
              <a:rPr lang="en-GB" sz="2400" dirty="0">
                <a:solidFill>
                  <a:schemeClr val="bg1"/>
                </a:solidFill>
              </a:rPr>
              <a:t> a </a:t>
            </a:r>
            <a:r>
              <a:rPr lang="en-GB" sz="2400" dirty="0" err="1">
                <a:solidFill>
                  <a:schemeClr val="bg1"/>
                </a:solidFill>
              </a:rPr>
              <a:t>meddyliwch</a:t>
            </a:r>
            <a:r>
              <a:rPr lang="en-GB" sz="2400" dirty="0">
                <a:solidFill>
                  <a:schemeClr val="bg1"/>
                </a:solidFill>
              </a:rPr>
              <a:t>, </a:t>
            </a:r>
            <a:r>
              <a:rPr lang="en-GB" sz="2400" dirty="0" err="1">
                <a:solidFill>
                  <a:schemeClr val="bg1"/>
                </a:solidFill>
              </a:rPr>
              <a:t>Arhoswch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gyda’ch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gilydd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C3124DC-6012-511F-B691-05170004A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3337" y="1985210"/>
            <a:ext cx="7975669" cy="4174958"/>
          </a:xfrm>
          <a:prstGeom prst="roundRect">
            <a:avLst>
              <a:gd name="adj" fmla="val 5428"/>
            </a:avLst>
          </a:prstGeom>
          <a:noFill/>
          <a:ln w="38100"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6" descr="A cartoon of a hand in a circle">
            <a:extLst>
              <a:ext uri="{FF2B5EF4-FFF2-40B4-BE49-F238E27FC236}">
                <a16:creationId xmlns:a16="http://schemas.microsoft.com/office/drawing/2014/main" id="{6ABEF272-54CE-6C15-5D38-B41CC4434B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9657" y="848002"/>
            <a:ext cx="2360650" cy="2274416"/>
          </a:xfrm>
        </p:spPr>
      </p:pic>
      <p:pic>
        <p:nvPicPr>
          <p:cNvPr id="13" name="Picture 12" descr="A cartoon of Two people together">
            <a:extLst>
              <a:ext uri="{FF2B5EF4-FFF2-40B4-BE49-F238E27FC236}">
                <a16:creationId xmlns:a16="http://schemas.microsoft.com/office/drawing/2014/main" id="{E8EABAA0-42D5-A71F-99B4-0D847C9D9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5289" y="4879079"/>
            <a:ext cx="2360650" cy="227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30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3A600BD-B2C4-FD0E-FB11-4A4A20FD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5" y="1751931"/>
            <a:ext cx="8558463" cy="846889"/>
          </a:xfrm>
        </p:spPr>
        <p:txBody>
          <a:bodyPr>
            <a:normAutofit/>
          </a:bodyPr>
          <a:lstStyle/>
          <a:p>
            <a:r>
              <a:rPr lang="en-GB" sz="3000" dirty="0" err="1"/>
              <a:t>Gweithgaredd</a:t>
            </a:r>
            <a:r>
              <a:rPr lang="en-GB" sz="3000" dirty="0"/>
              <a:t> 4  </a:t>
            </a:r>
            <a:r>
              <a:rPr lang="en-GB" sz="3000" b="0" dirty="0" err="1"/>
              <a:t>Gweithgaredd</a:t>
            </a:r>
            <a:r>
              <a:rPr lang="en-GB" sz="3000" b="0" dirty="0"/>
              <a:t> </a:t>
            </a:r>
            <a:r>
              <a:rPr lang="en-GB" sz="3000" b="0" dirty="0" err="1"/>
              <a:t>Dŵr</a:t>
            </a:r>
            <a:r>
              <a:rPr lang="en-GB" sz="3000" b="0" dirty="0"/>
              <a:t> </a:t>
            </a:r>
            <a:r>
              <a:rPr lang="en-GB" sz="3000" b="0" dirty="0" err="1"/>
              <a:t>Oer</a:t>
            </a:r>
            <a:endParaRPr lang="en-GB" sz="3000" b="0" dirty="0"/>
          </a:p>
        </p:txBody>
      </p:sp>
      <p:pic>
        <p:nvPicPr>
          <p:cNvPr id="12" name="Picture 11" descr="A glass of cold water with ice cubes in it.">
            <a:extLst>
              <a:ext uri="{FF2B5EF4-FFF2-40B4-BE49-F238E27FC236}">
                <a16:creationId xmlns:a16="http://schemas.microsoft.com/office/drawing/2014/main" id="{8EBD4AC1-9421-D732-5936-B2914362CC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3" t="1750" r="41076" b="4608"/>
          <a:stretch>
            <a:fillRect/>
          </a:stretch>
        </p:blipFill>
        <p:spPr>
          <a:xfrm rot="5400000">
            <a:off x="3924287" y="173332"/>
            <a:ext cx="4045508" cy="867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52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BAEFCAB-C27E-2574-7705-8793EE6930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8000" y="1617425"/>
            <a:ext cx="9348694" cy="4985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b="1" dirty="0" err="1">
                <a:solidFill>
                  <a:srgbClr val="3666B1"/>
                </a:solidFill>
              </a:rPr>
              <a:t>Gweithgaredd</a:t>
            </a:r>
            <a:r>
              <a:rPr lang="en-GB" sz="3600" b="1" dirty="0">
                <a:solidFill>
                  <a:srgbClr val="3666B1"/>
                </a:solidFill>
              </a:rPr>
              <a:t> 5 </a:t>
            </a:r>
            <a:r>
              <a:rPr lang="en-GB" sz="3600" dirty="0" err="1">
                <a:solidFill>
                  <a:srgbClr val="3666B1"/>
                </a:solidFill>
              </a:rPr>
              <a:t>Arnofiwch</a:t>
            </a:r>
            <a:endParaRPr lang="en-GB" sz="3600" dirty="0">
              <a:solidFill>
                <a:srgbClr val="3666B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431E7FF-5311-AF4E-E3A9-385EAD3A2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33337" y="2249904"/>
            <a:ext cx="7975669" cy="4174958"/>
          </a:xfrm>
          <a:prstGeom prst="roundRect">
            <a:avLst>
              <a:gd name="adj" fmla="val 5428"/>
            </a:avLst>
          </a:prstGeom>
          <a:noFill/>
          <a:ln w="38100">
            <a:solidFill>
              <a:srgbClr val="3666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n icon of a floating person.">
            <a:extLst>
              <a:ext uri="{FF2B5EF4-FFF2-40B4-BE49-F238E27FC236}">
                <a16:creationId xmlns:a16="http://schemas.microsoft.com/office/drawing/2014/main" id="{0C319AE6-7B8E-5875-4256-FC19F19062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407" t="41755" r="39738" b="40351"/>
          <a:stretch>
            <a:fillRect/>
          </a:stretch>
        </p:blipFill>
        <p:spPr>
          <a:xfrm rot="2679916">
            <a:off x="10031876" y="4634100"/>
            <a:ext cx="1684421" cy="2045370"/>
          </a:xfrm>
          <a:prstGeom prst="rect">
            <a:avLst/>
          </a:prstGeom>
        </p:spPr>
      </p:pic>
      <p:pic>
        <p:nvPicPr>
          <p:cNvPr id="14" name="Online Media 2" descr="Float to Live 7-11 - English">
            <a:hlinkClick r:id="" action="ppaction://media"/>
            <a:extLst>
              <a:ext uri="{FF2B5EF4-FFF2-40B4-BE49-F238E27FC236}">
                <a16:creationId xmlns:a16="http://schemas.microsoft.com/office/drawing/2014/main" id="{6F54A264-0611-3A65-45E8-EC01CCACE84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03600" y="2575953"/>
            <a:ext cx="6235142" cy="352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8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402</Words>
  <Application>Microsoft Macintosh PowerPoint</Application>
  <PresentationFormat>Widescreen</PresentationFormat>
  <Paragraphs>64</Paragraphs>
  <Slides>15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Arial Black</vt:lpstr>
      <vt:lpstr>Office Theme</vt:lpstr>
      <vt:lpstr>Diogelwch Dŵr Cam Cynnydd 3</vt:lpstr>
      <vt:lpstr>Amcanion  Dysgu</vt:lpstr>
      <vt:lpstr>PowerPoint Presentation</vt:lpstr>
      <vt:lpstr>Gweithgaredd 1 (Dechreuwr) Pam mae’n bwysig bod yn ofalus o gwmpas dŵr?</vt:lpstr>
      <vt:lpstr>PowerPoint Presentation</vt:lpstr>
      <vt:lpstr>Arhoswch gyda’ch gilydd</vt:lpstr>
      <vt:lpstr>Stopiwch a meddyliwch, Arhoswch gyda’ch gilydd</vt:lpstr>
      <vt:lpstr>Gweithgaredd 4  Gweithgaredd Dŵr Oer</vt:lpstr>
      <vt:lpstr>Gweithgaredd 5 Arnofiwch</vt:lpstr>
      <vt:lpstr>Gweithgaredd 6  Ffoniwch 999 mewn Argyfwng (rhan 1)</vt:lpstr>
      <vt:lpstr>Gweithgaredd 6 Ffoniwch 999 mewn Argyfwng (rhan 2)</vt:lpstr>
      <vt:lpstr>Ffoniwch 999   mewn argyfwng - ailgrynhoi</vt:lpstr>
      <vt:lpstr>Gwir neu Gau</vt:lpstr>
      <vt:lpstr>Tri pheth dwi wedi’u dysgu heddiw.  Dau beth y galla i eu dweud wrth rywun am ddiogelwch dŵr.  Un cwestiwn sydd gen i o hyd</vt:lpstr>
      <vt:lpstr>Crynodeb o’r cod diogelwch dŵr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Kendall, Ingrid</dc:creator>
  <cp:lastModifiedBy>Kendall, Ingrid</cp:lastModifiedBy>
  <cp:revision>9</cp:revision>
  <dcterms:created xsi:type="dcterms:W3CDTF">2025-07-19T07:26:49Z</dcterms:created>
  <dcterms:modified xsi:type="dcterms:W3CDTF">2026-04-07T15:33:00Z</dcterms:modified>
</cp:coreProperties>
</file>