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72" r:id="rId7"/>
    <p:sldId id="264" r:id="rId8"/>
    <p:sldId id="266" r:id="rId9"/>
    <p:sldId id="267" r:id="rId10"/>
    <p:sldId id="268" r:id="rId11"/>
    <p:sldId id="269" r:id="rId12"/>
    <p:sldId id="270" r:id="rId13"/>
    <p:sldId id="273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6B1"/>
    <a:srgbClr val="24A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/>
    <p:restoredTop sz="94734"/>
  </p:normalViewPr>
  <p:slideViewPr>
    <p:cSldViewPr snapToGrid="0">
      <p:cViewPr varScale="1">
        <p:scale>
          <a:sx n="97" d="100"/>
          <a:sy n="97" d="100"/>
        </p:scale>
        <p:origin x="7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21239-55FE-CC42-8112-B375D107B9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743A3-86F6-B845-9053-101F0729D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3A3-86F6-B845-9053-101F0729DD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0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3A3-86F6-B845-9053-101F0729DD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75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3A3-86F6-B845-9053-101F0729DD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336270-9B3B-FDCD-7C0C-D470B1FB62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66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B5FD0-89DE-C070-B16A-EBCF79EC6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4FA1D-C109-9F66-E726-12B51B242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74407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D80AE3-6FA5-78B3-7DA7-20C7E27666F3}"/>
              </a:ext>
            </a:extLst>
          </p:cNvPr>
          <p:cNvSpPr/>
          <p:nvPr userDrawn="1"/>
        </p:nvSpPr>
        <p:spPr>
          <a:xfrm>
            <a:off x="7266816" y="-482202"/>
            <a:ext cx="6372522" cy="2453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ater Safety Wales Logo">
            <a:extLst>
              <a:ext uri="{FF2B5EF4-FFF2-40B4-BE49-F238E27FC236}">
                <a16:creationId xmlns:a16="http://schemas.microsoft.com/office/drawing/2014/main" id="{7812AA10-8420-D0C5-0D36-2689CB7493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937" b="20571"/>
          <a:stretch>
            <a:fillRect/>
          </a:stretch>
        </p:blipFill>
        <p:spPr>
          <a:xfrm>
            <a:off x="7738908" y="147637"/>
            <a:ext cx="2580900" cy="1176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8E5C3-4E59-7085-4168-5A9E43A35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-696384" y="-165100"/>
            <a:ext cx="3594100" cy="3594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5D64F6-142B-D451-3E4D-ADA108EB2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5000"/>
          </a:blip>
          <a:stretch>
            <a:fillRect/>
          </a:stretch>
        </p:blipFill>
        <p:spPr>
          <a:xfrm rot="5040021">
            <a:off x="9116295" y="3886010"/>
            <a:ext cx="3594100" cy="3594100"/>
          </a:xfrm>
          <a:prstGeom prst="rect">
            <a:avLst/>
          </a:prstGeom>
        </p:spPr>
      </p:pic>
      <p:pic>
        <p:nvPicPr>
          <p:cNvPr id="10" name="Picture 9" descr="Welsh Government Logo">
            <a:extLst>
              <a:ext uri="{FF2B5EF4-FFF2-40B4-BE49-F238E27FC236}">
                <a16:creationId xmlns:a16="http://schemas.microsoft.com/office/drawing/2014/main" id="{C3AFD15F-56DF-1058-A547-0E4D91B829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68000" y="0"/>
            <a:ext cx="112623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41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17AC2E-33FF-BA9E-3AB8-B1D8C5FC0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66B1">
              <a:alpha val="41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6D490B-33A5-5711-967D-FB6C891AD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789" t="47213" r="6745" b="-2463"/>
          <a:stretch>
            <a:fillRect/>
          </a:stretch>
        </p:blipFill>
        <p:spPr>
          <a:xfrm>
            <a:off x="0" y="0"/>
            <a:ext cx="12192000" cy="2333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642FBF-A0F5-6ADA-52AA-E7A9F8FD7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8500"/>
            <a:ext cx="10515600" cy="1325563"/>
          </a:xfrm>
        </p:spPr>
        <p:txBody>
          <a:bodyPr anchor="t" anchorCtr="0">
            <a:normAutofit/>
          </a:bodyPr>
          <a:lstStyle>
            <a:lvl1pPr>
              <a:defRPr sz="5000" b="1" i="0">
                <a:solidFill>
                  <a:srgbClr val="3666B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D2AE1-1C92-4D95-D5E0-B68DB0690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2836333"/>
          </a:xfrm>
        </p:spPr>
        <p:txBody>
          <a:bodyPr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Water Safety Wales Logo">
            <a:extLst>
              <a:ext uri="{FF2B5EF4-FFF2-40B4-BE49-F238E27FC236}">
                <a16:creationId xmlns:a16="http://schemas.microsoft.com/office/drawing/2014/main" id="{A6C450FC-7A0D-6974-F20E-3394A682EB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4937" b="20571"/>
          <a:stretch>
            <a:fillRect/>
          </a:stretch>
        </p:blipFill>
        <p:spPr>
          <a:xfrm>
            <a:off x="8881973" y="67241"/>
            <a:ext cx="2110796" cy="9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0B8803-ABAF-FFBC-5CCE-74238714F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77831"/>
            <a:ext cx="12192000" cy="147637"/>
          </a:xfrm>
          <a:prstGeom prst="rect">
            <a:avLst/>
          </a:prstGeom>
          <a:solidFill>
            <a:srgbClr val="24A8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elsh Government Logo">
            <a:extLst>
              <a:ext uri="{FF2B5EF4-FFF2-40B4-BE49-F238E27FC236}">
                <a16:creationId xmlns:a16="http://schemas.microsoft.com/office/drawing/2014/main" id="{7E90516E-01EB-FF06-8145-636434B6C6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40713" y="0"/>
            <a:ext cx="852401" cy="100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61D40E-25EA-9889-6C59-BC05D0AC6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66B1">
              <a:alpha val="41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CA83EE-070C-413F-8673-C6A76D5E8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95194"/>
            <a:ext cx="2026024" cy="2173194"/>
          </a:xfrm>
        </p:spPr>
        <p:txBody>
          <a:bodyPr anchor="t" anchorCtr="0">
            <a:normAutofit/>
          </a:bodyPr>
          <a:lstStyle>
            <a:lvl1pPr>
              <a:defRPr sz="5000" b="1" i="0">
                <a:solidFill>
                  <a:srgbClr val="3666B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73E896-BC4C-BE75-42A0-AECB339A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77831"/>
            <a:ext cx="12192000" cy="147637"/>
          </a:xfrm>
          <a:prstGeom prst="rect">
            <a:avLst/>
          </a:prstGeom>
          <a:solidFill>
            <a:srgbClr val="24A8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Welsh Government Logo">
            <a:extLst>
              <a:ext uri="{FF2B5EF4-FFF2-40B4-BE49-F238E27FC236}">
                <a16:creationId xmlns:a16="http://schemas.microsoft.com/office/drawing/2014/main" id="{57AAED70-58C4-1AA1-75BF-E012F501C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40713" y="0"/>
            <a:ext cx="852401" cy="1003269"/>
          </a:xfrm>
          <a:prstGeom prst="rect">
            <a:avLst/>
          </a:prstGeom>
        </p:spPr>
      </p:pic>
      <p:pic>
        <p:nvPicPr>
          <p:cNvPr id="3" name="Picture 2" descr="Water Safety Wales Logo">
            <a:extLst>
              <a:ext uri="{FF2B5EF4-FFF2-40B4-BE49-F238E27FC236}">
                <a16:creationId xmlns:a16="http://schemas.microsoft.com/office/drawing/2014/main" id="{D1587D7E-0572-0779-3261-D26AEEB4E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4937" b="20571"/>
          <a:stretch>
            <a:fillRect/>
          </a:stretch>
        </p:blipFill>
        <p:spPr>
          <a:xfrm>
            <a:off x="8731052" y="67241"/>
            <a:ext cx="2110796" cy="9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2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3F6D6-B691-70F4-8BE2-DA25D07BC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B1544-9F58-8C98-D66B-3157506EB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3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PunL8AmWHU?feature=oembed" TargetMode="Externa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53EC6-0D54-9FF3-7842-C90B8024E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740" y="3182431"/>
            <a:ext cx="9144000" cy="2387600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Water Safety </a:t>
            </a:r>
            <a:br>
              <a:rPr lang="en-GB" b="1" dirty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Progression Step 3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3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56A0D7-6A78-A6C6-BFA8-8CAA593983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8000" y="1617425"/>
            <a:ext cx="934869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Activity 6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 999 in an Emergency (part 2)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E88B426-648C-6ADB-1B5B-D482679F9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3337" y="2249904"/>
            <a:ext cx="7975669" cy="4174958"/>
          </a:xfrm>
          <a:prstGeom prst="roundRect">
            <a:avLst>
              <a:gd name="adj" fmla="val 5428"/>
            </a:avLst>
          </a:prstGeom>
          <a:noFill/>
          <a:ln w="38100"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5F455-A918-77BF-AF69-72C33EE7F73F}"/>
              </a:ext>
            </a:extLst>
          </p:cNvPr>
          <p:cNvSpPr txBox="1"/>
          <p:nvPr/>
        </p:nvSpPr>
        <p:spPr>
          <a:xfrm>
            <a:off x="260574" y="5569053"/>
            <a:ext cx="163277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rgbClr val="3666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recording of 999 call</a:t>
            </a:r>
          </a:p>
        </p:txBody>
      </p:sp>
      <p:pic>
        <p:nvPicPr>
          <p:cNvPr id="10" name="Mock 999 Call Script - English_BlackText Only.wav" descr="An icon to show there is a sound clip">
            <a:hlinkClick r:id="" action="ppaction://media"/>
            <a:extLst>
              <a:ext uri="{FF2B5EF4-FFF2-40B4-BE49-F238E27FC236}">
                <a16:creationId xmlns:a16="http://schemas.microsoft.com/office/drawing/2014/main" id="{7913F637-8FDC-B7E8-345F-1FEA27109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7971" y="3184517"/>
            <a:ext cx="2056058" cy="20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9B2156-75EA-6E56-9A25-914AB55FEA9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6807" y="2492578"/>
            <a:ext cx="4580420" cy="32316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Call 999</a:t>
            </a:r>
            <a:b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</a:b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an Emergency - Recap</a:t>
            </a:r>
          </a:p>
        </p:txBody>
      </p:sp>
      <p:pic>
        <p:nvPicPr>
          <p:cNvPr id="6" name="Picture 5" descr="An illustration of a phone with 999 ">
            <a:extLst>
              <a:ext uri="{FF2B5EF4-FFF2-40B4-BE49-F238E27FC236}">
                <a16:creationId xmlns:a16="http://schemas.microsoft.com/office/drawing/2014/main" id="{5DF37D37-8061-DECD-FC5F-A3B6CFC2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095" y="932719"/>
            <a:ext cx="7315905" cy="70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11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C89B4-9D13-2ED0-5ED3-CBFA1C73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38716"/>
            <a:ext cx="10515600" cy="532038"/>
          </a:xfrm>
        </p:spPr>
        <p:txBody>
          <a:bodyPr>
            <a:noAutofit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True or False</a:t>
            </a:r>
            <a:endParaRPr lang="en-GB" sz="3000" b="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F7203-0A51-5420-ABA3-083F653BB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86" y="2857587"/>
            <a:ext cx="5435714" cy="3324425"/>
          </a:xfrm>
        </p:spPr>
        <p:txBody>
          <a:bodyPr>
            <a:noAutofit/>
          </a:bodyPr>
          <a:lstStyle/>
          <a:p>
            <a:pPr marL="342900" indent="-342900" fontAlgn="auto">
              <a:lnSpc>
                <a:spcPts val="2800"/>
              </a:lnSpc>
              <a:buClr>
                <a:srgbClr val="3666B1"/>
              </a:buClr>
              <a:buSzPct val="103000"/>
              <a:buFont typeface="Arial" panose="020B0604020202020204" pitchFamily="34" charset="0"/>
              <a:buChar char="•"/>
            </a:pPr>
            <a:r>
              <a:rPr lang="en-GB" sz="2200" dirty="0"/>
              <a:t>Dangers are always easy to see</a:t>
            </a:r>
          </a:p>
          <a:p>
            <a:pPr marL="342900" indent="-342900">
              <a:lnSpc>
                <a:spcPts val="2800"/>
              </a:lnSpc>
              <a:buClr>
                <a:srgbClr val="3666B1"/>
              </a:buClr>
              <a:buSzPct val="103000"/>
              <a:buFont typeface="Arial" panose="020B0604020202020204" pitchFamily="34" charset="0"/>
              <a:buChar char="•"/>
            </a:pPr>
            <a:r>
              <a:rPr lang="en-GB" sz="2200" dirty="0"/>
              <a:t>The water can be very cold in Wales, even in the summer holidays</a:t>
            </a:r>
          </a:p>
          <a:p>
            <a:pPr marL="342900" indent="-342900">
              <a:lnSpc>
                <a:spcPts val="2800"/>
              </a:lnSpc>
              <a:buClr>
                <a:srgbClr val="3666B1"/>
              </a:buClr>
              <a:buSzPct val="103000"/>
              <a:buFont typeface="Arial" panose="020B0604020202020204" pitchFamily="34" charset="0"/>
              <a:buChar char="•"/>
            </a:pPr>
            <a:r>
              <a:rPr lang="en-GB" sz="2200" dirty="0"/>
              <a:t>Planning for the weather, wearing the right clothing and bringing equipment can make your day out safer</a:t>
            </a:r>
          </a:p>
          <a:p>
            <a:pPr marL="342900" indent="-342900">
              <a:lnSpc>
                <a:spcPts val="2800"/>
              </a:lnSpc>
              <a:buClr>
                <a:srgbClr val="3666B1"/>
              </a:buClr>
              <a:buSzPct val="103000"/>
              <a:buFont typeface="Arial" panose="020B0604020202020204" pitchFamily="34" charset="0"/>
              <a:buChar char="•"/>
            </a:pPr>
            <a:r>
              <a:rPr lang="en-GB" sz="2200" dirty="0"/>
              <a:t>Staying near a parent/guardian near water will keep me safer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A92F6-E2AF-5788-BEA9-152E5BDDD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01508">
            <a:off x="910793" y="1200857"/>
            <a:ext cx="1764270" cy="1875804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6A6A0DBE-058B-8F78-EA6B-42B8895EB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7883">
            <a:off x="97012" y="976268"/>
            <a:ext cx="1764271" cy="18758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723D06-9502-C819-7632-298DB76D5CC4}"/>
              </a:ext>
            </a:extLst>
          </p:cNvPr>
          <p:cNvSpPr txBox="1">
            <a:spLocks/>
          </p:cNvSpPr>
          <p:nvPr/>
        </p:nvSpPr>
        <p:spPr>
          <a:xfrm>
            <a:off x="6286535" y="2857587"/>
            <a:ext cx="5342481" cy="3324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800"/>
              </a:lnSpc>
              <a:buClr>
                <a:srgbClr val="3666B1"/>
              </a:buClr>
              <a:buSzPct val="103000"/>
              <a:buFont typeface="Arial" panose="020B0604020202020204" pitchFamily="34" charset="0"/>
              <a:buChar char="•"/>
            </a:pPr>
            <a:r>
              <a:rPr lang="en-GB" sz="2200" dirty="0"/>
              <a:t>If I fall into cold water, I should float on my back until I get used to the temperature of the water and then shout for help or try to swim</a:t>
            </a:r>
          </a:p>
          <a:p>
            <a:pPr marL="342900" indent="-342900">
              <a:lnSpc>
                <a:spcPts val="2800"/>
              </a:lnSpc>
              <a:buClr>
                <a:srgbClr val="3666B1"/>
              </a:buClr>
              <a:buSzPct val="103000"/>
              <a:buFont typeface="Arial" panose="020B0604020202020204" pitchFamily="34" charset="0"/>
              <a:buChar char="•"/>
            </a:pPr>
            <a:r>
              <a:rPr lang="en-GB" sz="2200" dirty="0"/>
              <a:t>It’s important to never go into </a:t>
            </a:r>
            <a:br>
              <a:rPr lang="en-GB" sz="2200" dirty="0"/>
            </a:br>
            <a:r>
              <a:rPr lang="en-GB" sz="2200" dirty="0"/>
              <a:t>the water to help someone </a:t>
            </a:r>
            <a:br>
              <a:rPr lang="en-GB" sz="2200" dirty="0"/>
            </a:br>
            <a:r>
              <a:rPr lang="en-GB" sz="2200" dirty="0"/>
              <a:t>– even a friend or pet</a:t>
            </a:r>
          </a:p>
          <a:p>
            <a:pPr marL="342900" indent="-342900">
              <a:lnSpc>
                <a:spcPts val="2800"/>
              </a:lnSpc>
              <a:buClr>
                <a:srgbClr val="3666B1"/>
              </a:buClr>
              <a:buSzPct val="103000"/>
              <a:buFont typeface="Arial" panose="020B0604020202020204" pitchFamily="34" charset="0"/>
              <a:buChar char="•"/>
            </a:pPr>
            <a:r>
              <a:rPr lang="en-GB" sz="2200" dirty="0"/>
              <a:t>I should dial 999 in an emergency.</a:t>
            </a:r>
          </a:p>
        </p:txBody>
      </p:sp>
    </p:spTree>
    <p:extLst>
      <p:ext uri="{BB962C8B-B14F-4D97-AF65-F5344CB8AC3E}">
        <p14:creationId xmlns:p14="http://schemas.microsoft.com/office/powerpoint/2010/main" val="2932963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07E70D-8755-1017-2A3C-E811D5BFBE8A}"/>
              </a:ext>
            </a:extLst>
          </p:cNvPr>
          <p:cNvSpPr txBox="1">
            <a:spLocks/>
          </p:cNvSpPr>
          <p:nvPr/>
        </p:nvSpPr>
        <p:spPr>
          <a:xfrm>
            <a:off x="508000" y="438716"/>
            <a:ext cx="10515600" cy="532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666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000" dirty="0">
                <a:solidFill>
                  <a:schemeClr val="bg1"/>
                </a:solidFill>
              </a:rPr>
              <a:t>Reflection time</a:t>
            </a:r>
            <a:endParaRPr lang="en-GB" sz="3000" b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20839-DA53-2C5A-9C84-9CBFD4748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941" y="2162136"/>
            <a:ext cx="8218843" cy="3969721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Three things I learnt today.</a:t>
            </a:r>
            <a:b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Two things I can tell someone about water safety. </a:t>
            </a:r>
            <a:b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One question I still have.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2A5F0-4439-DEB1-62C6-5FF98C59C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39" y="1480454"/>
            <a:ext cx="2133708" cy="1992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736E0C-007E-F58E-883E-E14C1E65B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36" y="3150972"/>
            <a:ext cx="2133708" cy="1992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92633-B03D-3AD7-6F10-D65BD289B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36" y="4656697"/>
            <a:ext cx="2133708" cy="199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17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33E33-44BD-4413-FA47-F414A915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4862"/>
            <a:ext cx="10515600" cy="663489"/>
          </a:xfrm>
        </p:spPr>
        <p:txBody>
          <a:bodyPr>
            <a:normAutofit/>
          </a:bodyPr>
          <a:lstStyle/>
          <a:p>
            <a:r>
              <a:rPr lang="en-GB" sz="3800" dirty="0"/>
              <a:t>Summary of the Water Safety Code</a:t>
            </a:r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F14CD-BFB4-4FE2-E1C3-0D54C3225DFD}"/>
              </a:ext>
            </a:extLst>
          </p:cNvPr>
          <p:cNvSpPr txBox="1"/>
          <p:nvPr/>
        </p:nvSpPr>
        <p:spPr>
          <a:xfrm>
            <a:off x="296212" y="2820106"/>
            <a:ext cx="2833574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b="1" dirty="0">
                <a:latin typeface="Arial Black" panose="020B0604020202020204" pitchFamily="34" charset="0"/>
                <a:cs typeface="Arial Black" panose="020B0604020202020204" pitchFamily="34" charset="0"/>
              </a:rPr>
              <a:t>Stop </a:t>
            </a:r>
            <a:br>
              <a:rPr lang="en-US" sz="26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and Think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E3519-B70E-88F1-E579-39DF9B7E237C}"/>
              </a:ext>
            </a:extLst>
          </p:cNvPr>
          <p:cNvSpPr txBox="1"/>
          <p:nvPr/>
        </p:nvSpPr>
        <p:spPr>
          <a:xfrm>
            <a:off x="3011332" y="2820106"/>
            <a:ext cx="2592685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b="1" dirty="0">
                <a:latin typeface="Arial Black" panose="020B0604020202020204" pitchFamily="34" charset="0"/>
                <a:cs typeface="Arial Black" panose="020B0604020202020204" pitchFamily="34" charset="0"/>
              </a:rPr>
              <a:t>Stay </a:t>
            </a:r>
            <a:br>
              <a:rPr lang="en-US" sz="26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6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Together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4D4728-C1DE-C8F2-FECB-911A7B56F60F}"/>
              </a:ext>
            </a:extLst>
          </p:cNvPr>
          <p:cNvSpPr txBox="1"/>
          <p:nvPr/>
        </p:nvSpPr>
        <p:spPr>
          <a:xfrm>
            <a:off x="5976954" y="2820106"/>
            <a:ext cx="2592685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b="1" dirty="0">
                <a:latin typeface="Arial Black" panose="020B0604020202020204" pitchFamily="34" charset="0"/>
                <a:cs typeface="Arial Black" panose="020B0604020202020204" pitchFamily="34" charset="0"/>
              </a:rPr>
              <a:t>Float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7254AF-86E4-BBFA-947C-BEFEB7223814}"/>
              </a:ext>
            </a:extLst>
          </p:cNvPr>
          <p:cNvSpPr txBox="1"/>
          <p:nvPr/>
        </p:nvSpPr>
        <p:spPr>
          <a:xfrm>
            <a:off x="9103213" y="2820106"/>
            <a:ext cx="2592685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Call 999 in an Emergency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ED9543-8004-A8AE-9247-81755D07C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2167" y="3428999"/>
            <a:ext cx="3770331" cy="363260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CF2DC9-4B88-56B0-A14F-AE55F53CD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511" y="3428999"/>
            <a:ext cx="3770331" cy="3632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CE9807-98DE-946C-2782-8E1FC7187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537" y="3415293"/>
            <a:ext cx="4023252" cy="3876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5E1C6-A159-44E8-F2DD-16042825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652"/>
          <a:stretch>
            <a:fillRect/>
          </a:stretch>
        </p:blipFill>
        <p:spPr>
          <a:xfrm>
            <a:off x="5667835" y="3297157"/>
            <a:ext cx="3793506" cy="326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8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0938547A-7D17-8168-5409-6C83DDB2D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80000" y="466196"/>
            <a:ext cx="9194800" cy="69596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96AA22-2783-B0BE-6E75-67DEAEB4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72" y="1731433"/>
            <a:ext cx="6571362" cy="1325563"/>
          </a:xfrm>
        </p:spPr>
        <p:txBody>
          <a:bodyPr>
            <a:noAutofit/>
          </a:bodyPr>
          <a:lstStyle/>
          <a:p>
            <a:r>
              <a:rPr lang="en-GB" sz="6000" dirty="0"/>
              <a:t>Learning Objectives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17286-2868-44B7-54C3-8FDA5B02B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68" y="3666066"/>
            <a:ext cx="4409162" cy="263313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Discuss possible dangers in or near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Consider how I can </a:t>
            </a:r>
            <a:br>
              <a:rPr lang="en-GB" dirty="0"/>
            </a:br>
            <a:r>
              <a:rPr lang="en-GB" dirty="0"/>
              <a:t>keep myself and </a:t>
            </a:r>
            <a:br>
              <a:rPr lang="en-GB" dirty="0"/>
            </a:br>
            <a:r>
              <a:rPr lang="en-GB" dirty="0"/>
              <a:t>others safe when </a:t>
            </a:r>
            <a:br>
              <a:rPr lang="en-GB" dirty="0"/>
            </a:br>
            <a:r>
              <a:rPr lang="en-GB" dirty="0"/>
              <a:t>in or near water.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25826-2914-F40E-0390-BE0924FA0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89" t="47213" r="6745" b="-2463"/>
          <a:stretch>
            <a:fillRect/>
          </a:stretch>
        </p:blipFill>
        <p:spPr>
          <a:xfrm>
            <a:off x="0" y="0"/>
            <a:ext cx="12192000" cy="2333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1AE5B4-FD39-E13B-CC35-1E90FAE10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937" b="20571"/>
          <a:stretch>
            <a:fillRect/>
          </a:stretch>
        </p:blipFill>
        <p:spPr>
          <a:xfrm>
            <a:off x="8881973" y="67241"/>
            <a:ext cx="2110796" cy="962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60D08-A4A0-B8F8-12AE-0652D3D8E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713" y="0"/>
            <a:ext cx="852401" cy="100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05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4407646-290D-52F4-E8A2-FD6ED12532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8000" y="474189"/>
            <a:ext cx="61976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Word Bank and Water Safety Code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72787B-BF94-AE29-F247-E74E363BFEDD}"/>
              </a:ext>
            </a:extLst>
          </p:cNvPr>
          <p:cNvSpPr txBox="1"/>
          <p:nvPr/>
        </p:nvSpPr>
        <p:spPr>
          <a:xfrm>
            <a:off x="371613" y="1829608"/>
            <a:ext cx="23606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Stop and Think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4B244A4-495F-3FC7-3DB6-D87EAF832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613" y="2061420"/>
            <a:ext cx="2360650" cy="2274416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E1D422-B108-6AE9-7450-9914CD0389EE}"/>
              </a:ext>
            </a:extLst>
          </p:cNvPr>
          <p:cNvSpPr txBox="1"/>
          <p:nvPr/>
        </p:nvSpPr>
        <p:spPr>
          <a:xfrm>
            <a:off x="371613" y="4121192"/>
            <a:ext cx="2066787" cy="23493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Cold water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Staying safe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Dangers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Strength of water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Hidden dangers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Temperature of water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500E85-48C1-B623-41C3-5A2EEC3CCBF0}"/>
              </a:ext>
            </a:extLst>
          </p:cNvPr>
          <p:cNvSpPr txBox="1"/>
          <p:nvPr/>
        </p:nvSpPr>
        <p:spPr>
          <a:xfrm>
            <a:off x="3460254" y="1829608"/>
            <a:ext cx="23606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Stay Together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A0BAEC-EDE4-D3A8-4A52-8B1F96E0B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038" y="2061420"/>
            <a:ext cx="2360650" cy="22744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283B13-D113-02DD-0A53-9EBBBC5B3C02}"/>
              </a:ext>
            </a:extLst>
          </p:cNvPr>
          <p:cNvSpPr txBox="1"/>
          <p:nvPr/>
        </p:nvSpPr>
        <p:spPr>
          <a:xfrm>
            <a:off x="3117399" y="4121192"/>
            <a:ext cx="2585909" cy="9643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Stay close to an</a:t>
            </a:r>
            <a:b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adult/parent/guardian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Keep within your depth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Be prepared for a trip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6831FB-0386-8D09-104E-15645D2C642A}"/>
              </a:ext>
            </a:extLst>
          </p:cNvPr>
          <p:cNvSpPr txBox="1"/>
          <p:nvPr/>
        </p:nvSpPr>
        <p:spPr>
          <a:xfrm>
            <a:off x="6307666" y="1829607"/>
            <a:ext cx="23606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Float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C79E3F-DC91-A811-A407-F91DFC137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648" y="2112674"/>
            <a:ext cx="2360650" cy="22744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9B32A40-113E-B47C-64AB-765CB55BD158}"/>
              </a:ext>
            </a:extLst>
          </p:cNvPr>
          <p:cNvSpPr txBox="1"/>
          <p:nvPr/>
        </p:nvSpPr>
        <p:spPr>
          <a:xfrm>
            <a:off x="6375400" y="4121192"/>
            <a:ext cx="2561307" cy="10541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Emergency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Floating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Buoyancy</a:t>
            </a:r>
          </a:p>
          <a:p>
            <a:pPr algn="ctr">
              <a:spcBef>
                <a:spcPts val="5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Relax/Be calm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BC55A7-BA56-F8B3-C529-D1871E1802A9}"/>
              </a:ext>
            </a:extLst>
          </p:cNvPr>
          <p:cNvSpPr txBox="1"/>
          <p:nvPr/>
        </p:nvSpPr>
        <p:spPr>
          <a:xfrm>
            <a:off x="9576643" y="1795741"/>
            <a:ext cx="236065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Call 999</a:t>
            </a:r>
            <a:b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 an Emergency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C8C8A-A3D3-BA26-4276-EF1A5CF7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69" y="2298940"/>
            <a:ext cx="2360650" cy="22744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967F45C-3A81-D87D-EA22-D6F64AA69E4D}"/>
              </a:ext>
            </a:extLst>
          </p:cNvPr>
          <p:cNvSpPr txBox="1"/>
          <p:nvPr/>
        </p:nvSpPr>
        <p:spPr>
          <a:xfrm>
            <a:off x="9799331" y="4121192"/>
            <a:ext cx="2066787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Treading water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Coastguard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Police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Fire Service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Shout for help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Get an adult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222BB2-EAB4-2913-2937-1EE2B4BA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50888" y="1727200"/>
            <a:ext cx="0" cy="4453467"/>
          </a:xfrm>
          <a:prstGeom prst="line">
            <a:avLst/>
          </a:prstGeom>
          <a:ln w="41275">
            <a:solidFill>
              <a:srgbClr val="3666B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255B79-29C8-294F-044E-4F91880C7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69821" y="1727200"/>
            <a:ext cx="0" cy="4453467"/>
          </a:xfrm>
          <a:prstGeom prst="line">
            <a:avLst/>
          </a:prstGeom>
          <a:ln w="41275">
            <a:solidFill>
              <a:srgbClr val="3666B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8281DC-5093-62C5-0002-778A9CE8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256678" y="1727200"/>
            <a:ext cx="0" cy="4453467"/>
          </a:xfrm>
          <a:prstGeom prst="line">
            <a:avLst/>
          </a:prstGeom>
          <a:ln w="41275">
            <a:solidFill>
              <a:srgbClr val="3666B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486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68EEB6-5A5D-7573-7133-E4B5D538D909}"/>
              </a:ext>
            </a:extLst>
          </p:cNvPr>
          <p:cNvSpPr txBox="1"/>
          <p:nvPr/>
        </p:nvSpPr>
        <p:spPr>
          <a:xfrm>
            <a:off x="508000" y="366613"/>
            <a:ext cx="61976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and Think</a:t>
            </a: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595DB-5817-040B-12AD-14DFF624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4031"/>
            <a:ext cx="10515600" cy="523220"/>
          </a:xfrm>
        </p:spPr>
        <p:txBody>
          <a:bodyPr>
            <a:noAutofit/>
          </a:bodyPr>
          <a:lstStyle/>
          <a:p>
            <a:r>
              <a:rPr lang="en-GB" sz="2400" dirty="0"/>
              <a:t>Activity 1 (Starter) </a:t>
            </a:r>
            <a:r>
              <a:rPr lang="en-GB" sz="2400" b="0" dirty="0"/>
              <a:t>Why is it important to be careful around the Water? </a:t>
            </a:r>
          </a:p>
        </p:txBody>
      </p:sp>
      <p:sp>
        <p:nvSpPr>
          <p:cNvPr id="13" name="Rounded Rectangle 12" descr="A stormy, cloudy day with a lake and moorland.">
            <a:extLst>
              <a:ext uri="{FF2B5EF4-FFF2-40B4-BE49-F238E27FC236}">
                <a16:creationId xmlns:a16="http://schemas.microsoft.com/office/drawing/2014/main" id="{A35C80C1-39DB-82A8-6349-508870B32BEE}"/>
              </a:ext>
            </a:extLst>
          </p:cNvPr>
          <p:cNvSpPr/>
          <p:nvPr/>
        </p:nvSpPr>
        <p:spPr>
          <a:xfrm>
            <a:off x="838200" y="2357251"/>
            <a:ext cx="2449607" cy="2994679"/>
          </a:xfrm>
          <a:prstGeom prst="roundRect">
            <a:avLst>
              <a:gd name="adj" fmla="val 7143"/>
            </a:avLst>
          </a:prstGeom>
          <a:blipFill>
            <a:blip r:embed="rId3"/>
            <a:stretch>
              <a:fillRect l="-22013" r="-22013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 descr="A Beach scene with a beach and inlet of water on a sunny day st Three Cliffs Bay">
            <a:extLst>
              <a:ext uri="{FF2B5EF4-FFF2-40B4-BE49-F238E27FC236}">
                <a16:creationId xmlns:a16="http://schemas.microsoft.com/office/drawing/2014/main" id="{4DD4DE1F-8BF3-9595-EA05-1918FF108DE2}"/>
              </a:ext>
            </a:extLst>
          </p:cNvPr>
          <p:cNvSpPr/>
          <p:nvPr/>
        </p:nvSpPr>
        <p:spPr>
          <a:xfrm>
            <a:off x="3541059" y="2357251"/>
            <a:ext cx="2449607" cy="2994679"/>
          </a:xfrm>
          <a:prstGeom prst="roundRect">
            <a:avLst>
              <a:gd name="adj" fmla="val 7143"/>
            </a:avLst>
          </a:prstGeom>
          <a:blipFill>
            <a:blip r:embed="rId4"/>
            <a:stretch>
              <a:fillRect l="-11725" r="-11725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 descr="A river going through the middle of a town. Steep, concrete banks/walls, railings, a weir and a bridge are all present.">
            <a:extLst>
              <a:ext uri="{FF2B5EF4-FFF2-40B4-BE49-F238E27FC236}">
                <a16:creationId xmlns:a16="http://schemas.microsoft.com/office/drawing/2014/main" id="{5F7839EE-67DD-E136-387E-AAEE3EA1ADA0}"/>
              </a:ext>
            </a:extLst>
          </p:cNvPr>
          <p:cNvSpPr/>
          <p:nvPr/>
        </p:nvSpPr>
        <p:spPr>
          <a:xfrm>
            <a:off x="6243918" y="2357251"/>
            <a:ext cx="2449607" cy="2994679"/>
          </a:xfrm>
          <a:prstGeom prst="roundRect">
            <a:avLst>
              <a:gd name="adj" fmla="val 7143"/>
            </a:avLst>
          </a:prstGeom>
          <a:blipFill>
            <a:blip r:embed="rId5"/>
            <a:stretch>
              <a:fillRect l="-9520" r="-9520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 descr="A small river with rocky banks covered in grass and shrubs. Many rocks protruding through the warer surface.">
            <a:extLst>
              <a:ext uri="{FF2B5EF4-FFF2-40B4-BE49-F238E27FC236}">
                <a16:creationId xmlns:a16="http://schemas.microsoft.com/office/drawing/2014/main" id="{E9A0CB50-F525-7B1D-8786-7A82063B712C}"/>
              </a:ext>
            </a:extLst>
          </p:cNvPr>
          <p:cNvSpPr/>
          <p:nvPr/>
        </p:nvSpPr>
        <p:spPr>
          <a:xfrm>
            <a:off x="8946776" y="2357251"/>
            <a:ext cx="2449607" cy="2994679"/>
          </a:xfrm>
          <a:prstGeom prst="roundRect">
            <a:avLst>
              <a:gd name="adj" fmla="val 7143"/>
            </a:avLst>
          </a:prstGeom>
          <a:blipFill>
            <a:blip r:embed="rId6"/>
            <a:stretch>
              <a:fillRect l="-2907" r="-2907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463EDD-2D1B-14DD-84BE-24A3A64EA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l="25667" t="5214" b="31863"/>
          <a:stretch>
            <a:fillRect/>
          </a:stretch>
        </p:blipFill>
        <p:spPr>
          <a:xfrm>
            <a:off x="0" y="5086402"/>
            <a:ext cx="2108714" cy="1785045"/>
          </a:xfr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797BF0F-4A08-3480-D56D-ECB77073D3A6}"/>
              </a:ext>
            </a:extLst>
          </p:cNvPr>
          <p:cNvSpPr txBox="1">
            <a:spLocks/>
          </p:cNvSpPr>
          <p:nvPr/>
        </p:nvSpPr>
        <p:spPr>
          <a:xfrm>
            <a:off x="1821677" y="6092155"/>
            <a:ext cx="10515600" cy="5232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666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/>
              <a:t>What activities do you do that are in or near water?</a:t>
            </a:r>
          </a:p>
        </p:txBody>
      </p:sp>
    </p:spTree>
    <p:extLst>
      <p:ext uri="{BB962C8B-B14F-4D97-AF65-F5344CB8AC3E}">
        <p14:creationId xmlns:p14="http://schemas.microsoft.com/office/powerpoint/2010/main" val="4118538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FBDC6-4A7D-1B8A-7198-B747BA1C37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8000" y="366613"/>
            <a:ext cx="619760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 and Think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12240-8659-F8DF-1184-428718224A4E}"/>
              </a:ext>
            </a:extLst>
          </p:cNvPr>
          <p:cNvSpPr txBox="1"/>
          <p:nvPr/>
        </p:nvSpPr>
        <p:spPr>
          <a:xfrm>
            <a:off x="508000" y="1605393"/>
            <a:ext cx="934869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400" b="1" dirty="0">
                <a:solidFill>
                  <a:srgbClr val="3666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2  </a:t>
            </a:r>
            <a:r>
              <a:rPr lang="en-GB" sz="3400" dirty="0">
                <a:solidFill>
                  <a:srgbClr val="3666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 the dangers</a:t>
            </a:r>
          </a:p>
        </p:txBody>
      </p:sp>
      <p:sp>
        <p:nvSpPr>
          <p:cNvPr id="6" name="Rounded Rectangle 5" descr="A two adults and a child having a picnic on a beach. A child in the water with a rubber ring waving at a smaller child on the beach. In the front of the image there’s a child and adult reading safety signs on the baech.">
            <a:extLst>
              <a:ext uri="{FF2B5EF4-FFF2-40B4-BE49-F238E27FC236}">
                <a16:creationId xmlns:a16="http://schemas.microsoft.com/office/drawing/2014/main" id="{8A32B8ED-9CA5-42DC-D328-51596F8B06D8}"/>
              </a:ext>
            </a:extLst>
          </p:cNvPr>
          <p:cNvSpPr/>
          <p:nvPr/>
        </p:nvSpPr>
        <p:spPr>
          <a:xfrm>
            <a:off x="1751399" y="2255081"/>
            <a:ext cx="3960000" cy="2160000"/>
          </a:xfrm>
          <a:prstGeom prst="roundRect">
            <a:avLst>
              <a:gd name="adj" fmla="val 7143"/>
            </a:avLst>
          </a:prstGeom>
          <a:blipFill>
            <a:blip r:embed="rId3"/>
            <a:stretch>
              <a:fillRect l="-10000" t="-15833" r="-10000" b="-15833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 descr="A family walking by a river on an autumn day with trees and leaves on the floor.">
            <a:extLst>
              <a:ext uri="{FF2B5EF4-FFF2-40B4-BE49-F238E27FC236}">
                <a16:creationId xmlns:a16="http://schemas.microsoft.com/office/drawing/2014/main" id="{D1B7C38F-1055-DD0C-992D-02498B31660C}"/>
              </a:ext>
            </a:extLst>
          </p:cNvPr>
          <p:cNvSpPr/>
          <p:nvPr/>
        </p:nvSpPr>
        <p:spPr>
          <a:xfrm>
            <a:off x="1728000" y="4541549"/>
            <a:ext cx="3960000" cy="2160000"/>
          </a:xfrm>
          <a:prstGeom prst="roundRect">
            <a:avLst>
              <a:gd name="adj" fmla="val 7143"/>
            </a:avLst>
          </a:prstGeom>
          <a:blipFill>
            <a:blip r:embed="rId4"/>
            <a:stretch>
              <a:fillRect l="-14090" t="-41667" r="-28637" b="-21667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 descr="An adult and dog on a pier in stormy weather with large waves. A child is taking photos at the end of the pier.">
            <a:extLst>
              <a:ext uri="{FF2B5EF4-FFF2-40B4-BE49-F238E27FC236}">
                <a16:creationId xmlns:a16="http://schemas.microsoft.com/office/drawing/2014/main" id="{EF1E40BB-ABF7-BA76-3A83-FA89CA7D7CA7}"/>
              </a:ext>
            </a:extLst>
          </p:cNvPr>
          <p:cNvSpPr/>
          <p:nvPr/>
        </p:nvSpPr>
        <p:spPr>
          <a:xfrm>
            <a:off x="5904000" y="2255081"/>
            <a:ext cx="3960000" cy="2160000"/>
          </a:xfrm>
          <a:prstGeom prst="roundRect">
            <a:avLst>
              <a:gd name="adj" fmla="val 7143"/>
            </a:avLst>
          </a:prstGeom>
          <a:blipFill>
            <a:blip r:embed="rId5"/>
            <a:stretch>
              <a:fillRect l="-4546" t="-5000" r="-2728" b="-21666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 descr="A couple walking past a young girl who’s looking out at her ball which is out on the frozen ice of a lake.">
            <a:extLst>
              <a:ext uri="{FF2B5EF4-FFF2-40B4-BE49-F238E27FC236}">
                <a16:creationId xmlns:a16="http://schemas.microsoft.com/office/drawing/2014/main" id="{5E1ACE01-E236-1278-66D0-980DD4BAF111}"/>
              </a:ext>
            </a:extLst>
          </p:cNvPr>
          <p:cNvSpPr/>
          <p:nvPr/>
        </p:nvSpPr>
        <p:spPr>
          <a:xfrm>
            <a:off x="5896694" y="4541549"/>
            <a:ext cx="3960000" cy="2160000"/>
          </a:xfrm>
          <a:prstGeom prst="roundRect">
            <a:avLst>
              <a:gd name="adj" fmla="val 7143"/>
            </a:avLst>
          </a:prstGeom>
          <a:blipFill>
            <a:blip r:embed="rId6"/>
            <a:stretch>
              <a:fillRect l="-19090" t="-19167" r="-11818" b="-19167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909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45ABFE-9BA5-BD9E-F7AC-64BF9CFA7E8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8000" y="366613"/>
            <a:ext cx="619760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Stay Together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2EBE0-E0C0-1E99-95D2-14B2AF708AF6}"/>
              </a:ext>
            </a:extLst>
          </p:cNvPr>
          <p:cNvSpPr txBox="1"/>
          <p:nvPr/>
        </p:nvSpPr>
        <p:spPr>
          <a:xfrm>
            <a:off x="508000" y="1605393"/>
            <a:ext cx="934869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000" b="1" dirty="0">
                <a:solidFill>
                  <a:srgbClr val="3666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3  </a:t>
            </a:r>
            <a:r>
              <a:rPr lang="en-GB" sz="3000" dirty="0">
                <a:solidFill>
                  <a:srgbClr val="3666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together, plan your day</a:t>
            </a:r>
          </a:p>
        </p:txBody>
      </p:sp>
      <p:sp>
        <p:nvSpPr>
          <p:cNvPr id="6" name="Rounded Rectangle 5" descr="A two adults and a child having a picnic on a beach. A child in the water with a rubber ring waving at a smaller child on the beach. In the front of the image there’s a child and adult reading safety signs on the baech.">
            <a:extLst>
              <a:ext uri="{FF2B5EF4-FFF2-40B4-BE49-F238E27FC236}">
                <a16:creationId xmlns:a16="http://schemas.microsoft.com/office/drawing/2014/main" id="{2D652AA0-F8E0-FE66-B8AD-175D8F2A89BD}"/>
              </a:ext>
            </a:extLst>
          </p:cNvPr>
          <p:cNvSpPr/>
          <p:nvPr/>
        </p:nvSpPr>
        <p:spPr>
          <a:xfrm>
            <a:off x="580305" y="2255081"/>
            <a:ext cx="3672442" cy="2003150"/>
          </a:xfrm>
          <a:prstGeom prst="roundRect">
            <a:avLst>
              <a:gd name="adj" fmla="val 7143"/>
            </a:avLst>
          </a:prstGeom>
          <a:blipFill>
            <a:blip r:embed="rId2"/>
            <a:stretch>
              <a:fillRect l="-10000" t="-15833" r="-10000" b="-15833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 descr="A family walking by a river on an autumn day with trees and leaves on the floor.">
            <a:extLst>
              <a:ext uri="{FF2B5EF4-FFF2-40B4-BE49-F238E27FC236}">
                <a16:creationId xmlns:a16="http://schemas.microsoft.com/office/drawing/2014/main" id="{AA6C91C0-E158-D4AE-6B46-A846BBB1E957}"/>
              </a:ext>
            </a:extLst>
          </p:cNvPr>
          <p:cNvSpPr/>
          <p:nvPr/>
        </p:nvSpPr>
        <p:spPr>
          <a:xfrm>
            <a:off x="4436842" y="2255081"/>
            <a:ext cx="3672442" cy="2003150"/>
          </a:xfrm>
          <a:prstGeom prst="roundRect">
            <a:avLst>
              <a:gd name="adj" fmla="val 7143"/>
            </a:avLst>
          </a:prstGeom>
          <a:blipFill>
            <a:blip r:embed="rId3"/>
            <a:stretch>
              <a:fillRect l="-14090" t="-41667" r="-28637" b="-21667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 descr="An adult and dog on a pier in stormy weather with large waves. A child is taking photos at the end of the pier.">
            <a:extLst>
              <a:ext uri="{FF2B5EF4-FFF2-40B4-BE49-F238E27FC236}">
                <a16:creationId xmlns:a16="http://schemas.microsoft.com/office/drawing/2014/main" id="{542B1CB8-542B-192B-8320-A65C4EB20018}"/>
              </a:ext>
            </a:extLst>
          </p:cNvPr>
          <p:cNvSpPr/>
          <p:nvPr/>
        </p:nvSpPr>
        <p:spPr>
          <a:xfrm>
            <a:off x="580305" y="4446254"/>
            <a:ext cx="3672442" cy="2003150"/>
          </a:xfrm>
          <a:prstGeom prst="roundRect">
            <a:avLst>
              <a:gd name="adj" fmla="val 7143"/>
            </a:avLst>
          </a:prstGeom>
          <a:blipFill>
            <a:blip r:embed="rId4"/>
            <a:stretch>
              <a:fillRect l="-4546" t="-5000" r="-2728" b="-21666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 descr="A couple walking past a young girl who’s looking out at her ball which is out on the frozen ice of a lake.">
            <a:extLst>
              <a:ext uri="{FF2B5EF4-FFF2-40B4-BE49-F238E27FC236}">
                <a16:creationId xmlns:a16="http://schemas.microsoft.com/office/drawing/2014/main" id="{755006B1-C930-381A-FD24-C14AF1BD6887}"/>
              </a:ext>
            </a:extLst>
          </p:cNvPr>
          <p:cNvSpPr/>
          <p:nvPr/>
        </p:nvSpPr>
        <p:spPr>
          <a:xfrm>
            <a:off x="4436842" y="4488237"/>
            <a:ext cx="3672442" cy="2003150"/>
          </a:xfrm>
          <a:prstGeom prst="roundRect">
            <a:avLst>
              <a:gd name="adj" fmla="val 7143"/>
            </a:avLst>
          </a:prstGeom>
          <a:blipFill>
            <a:blip r:embed="rId5"/>
            <a:stretch>
              <a:fillRect l="-19090" t="-19167" r="-11818" b="-19167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F6E0AE1-42DD-7CAB-5EBA-66F20B16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26642" y="2255081"/>
            <a:ext cx="3308684" cy="4194323"/>
          </a:xfrm>
          <a:prstGeom prst="roundRect">
            <a:avLst>
              <a:gd name="adj" fmla="val 6485"/>
            </a:avLst>
          </a:prstGeom>
          <a:noFill/>
          <a:ln w="28575"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B1334-A7A3-D8A0-E781-B9E9C4CAC697}"/>
              </a:ext>
            </a:extLst>
          </p:cNvPr>
          <p:cNvSpPr txBox="1"/>
          <p:nvPr/>
        </p:nvSpPr>
        <p:spPr>
          <a:xfrm>
            <a:off x="8807114" y="2382508"/>
            <a:ext cx="2995865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500" b="1" dirty="0">
                <a:solidFill>
                  <a:srgbClr val="3666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list</a:t>
            </a:r>
            <a:endParaRPr lang="en-GB" sz="2500" dirty="0">
              <a:solidFill>
                <a:srgbClr val="3666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CE7CF7-7A5B-C1D6-ED9B-5FFF7D86F490}"/>
              </a:ext>
            </a:extLst>
          </p:cNvPr>
          <p:cNvSpPr txBox="1"/>
          <p:nvPr/>
        </p:nvSpPr>
        <p:spPr>
          <a:xfrm>
            <a:off x="8807114" y="3252482"/>
            <a:ext cx="166955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What equipment would I bring?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3D449-197D-D0F6-4DBC-DBACC46270C3}"/>
              </a:ext>
            </a:extLst>
          </p:cNvPr>
          <p:cNvSpPr txBox="1"/>
          <p:nvPr/>
        </p:nvSpPr>
        <p:spPr>
          <a:xfrm>
            <a:off x="8807115" y="5215064"/>
            <a:ext cx="129304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Who would I go with?</a:t>
            </a:r>
          </a:p>
        </p:txBody>
      </p:sp>
      <p:pic>
        <p:nvPicPr>
          <p:cNvPr id="17" name="Picture 16" descr="A blue and white cell phone&#10;&#10;">
            <a:extLst>
              <a:ext uri="{FF2B5EF4-FFF2-40B4-BE49-F238E27FC236}">
                <a16:creationId xmlns:a16="http://schemas.microsoft.com/office/drawing/2014/main" id="{1DE3E206-2EE6-B6D9-A1A8-DF59037940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9916" t="41473" r="39254" b="40127"/>
          <a:stretch>
            <a:fillRect/>
          </a:stretch>
        </p:blipFill>
        <p:spPr>
          <a:xfrm>
            <a:off x="10594670" y="2776787"/>
            <a:ext cx="1322253" cy="1650897"/>
          </a:xfrm>
          <a:prstGeom prst="rect">
            <a:avLst/>
          </a:prstGeom>
        </p:spPr>
      </p:pic>
      <p:pic>
        <p:nvPicPr>
          <p:cNvPr id="18" name="Picture 17" descr="An icon of two people close together">
            <a:extLst>
              <a:ext uri="{FF2B5EF4-FFF2-40B4-BE49-F238E27FC236}">
                <a16:creationId xmlns:a16="http://schemas.microsoft.com/office/drawing/2014/main" id="{C762D8DD-B97A-EBD4-224A-3B11AF0D6B3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8153" t="40828" r="39607" b="39257"/>
          <a:stretch>
            <a:fillRect/>
          </a:stretch>
        </p:blipFill>
        <p:spPr>
          <a:xfrm>
            <a:off x="10100156" y="4413368"/>
            <a:ext cx="1669559" cy="21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83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A600BD-B2C4-FD0E-FB11-4A4A20FDA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1751931"/>
            <a:ext cx="8558463" cy="846889"/>
          </a:xfrm>
        </p:spPr>
        <p:txBody>
          <a:bodyPr>
            <a:normAutofit/>
          </a:bodyPr>
          <a:lstStyle/>
          <a:p>
            <a:r>
              <a:rPr lang="en-US" sz="3600" dirty="0"/>
              <a:t>Activity 4 </a:t>
            </a:r>
            <a:r>
              <a:rPr lang="en-US" sz="3600" b="0" dirty="0"/>
              <a:t>Cold Water Activity</a:t>
            </a:r>
          </a:p>
        </p:txBody>
      </p:sp>
      <p:pic>
        <p:nvPicPr>
          <p:cNvPr id="12" name="Picture 11" descr="A glass of cold water with ice cubes in it.">
            <a:extLst>
              <a:ext uri="{FF2B5EF4-FFF2-40B4-BE49-F238E27FC236}">
                <a16:creationId xmlns:a16="http://schemas.microsoft.com/office/drawing/2014/main" id="{8EBD4AC1-9421-D732-5936-B2914362C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3" t="1750" r="41076" b="4608"/>
          <a:stretch>
            <a:fillRect/>
          </a:stretch>
        </p:blipFill>
        <p:spPr>
          <a:xfrm rot="5400000">
            <a:off x="3924287" y="173332"/>
            <a:ext cx="4045508" cy="86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52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BAEFCAB-C27E-2574-7705-8793EE6930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8000" y="1617425"/>
            <a:ext cx="9348694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Activity 5 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Float – Video – How to float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431E7FF-5311-AF4E-E3A9-385EAD3A2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3337" y="2249904"/>
            <a:ext cx="7975669" cy="4174958"/>
          </a:xfrm>
          <a:prstGeom prst="roundRect">
            <a:avLst>
              <a:gd name="adj" fmla="val 5428"/>
            </a:avLst>
          </a:prstGeom>
          <a:noFill/>
          <a:ln w="38100"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319AE6-7B8E-5875-4256-FC19F1906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407" t="41755" r="39738" b="40351"/>
          <a:stretch>
            <a:fillRect/>
          </a:stretch>
        </p:blipFill>
        <p:spPr>
          <a:xfrm rot="2679916">
            <a:off x="10031876" y="4634100"/>
            <a:ext cx="1684421" cy="2045370"/>
          </a:xfrm>
          <a:prstGeom prst="rect">
            <a:avLst/>
          </a:prstGeom>
        </p:spPr>
      </p:pic>
      <p:pic>
        <p:nvPicPr>
          <p:cNvPr id="14" name="Online Media 2" descr="Float to Live 7-11 - English">
            <a:hlinkClick r:id="" action="ppaction://media"/>
            <a:extLst>
              <a:ext uri="{FF2B5EF4-FFF2-40B4-BE49-F238E27FC236}">
                <a16:creationId xmlns:a16="http://schemas.microsoft.com/office/drawing/2014/main" id="{6F54A264-0611-3A65-45E8-EC01CCACE8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03600" y="2575953"/>
            <a:ext cx="6235142" cy="35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8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B8A0923-675B-B6CE-E50F-34E091B53F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8000" y="1617425"/>
            <a:ext cx="9348694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Activity 6 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 999 in an Emergency (part 1)</a:t>
            </a:r>
          </a:p>
        </p:txBody>
      </p:sp>
      <p:sp>
        <p:nvSpPr>
          <p:cNvPr id="9" name="Rounded Rectangle 8" descr="A group of three children on the bank of a river. Their ball has fallen in to the river.">
            <a:extLst>
              <a:ext uri="{FF2B5EF4-FFF2-40B4-BE49-F238E27FC236}">
                <a16:creationId xmlns:a16="http://schemas.microsoft.com/office/drawing/2014/main" id="{13D23822-3F16-0BE9-5CDD-8AFE8C6E3842}"/>
              </a:ext>
            </a:extLst>
          </p:cNvPr>
          <p:cNvSpPr/>
          <p:nvPr/>
        </p:nvSpPr>
        <p:spPr>
          <a:xfrm>
            <a:off x="838200" y="2357251"/>
            <a:ext cx="2449607" cy="3780000"/>
          </a:xfrm>
          <a:prstGeom prst="roundRect">
            <a:avLst>
              <a:gd name="adj" fmla="val 7143"/>
            </a:avLst>
          </a:prstGeom>
          <a:blipFill>
            <a:blip r:embed="rId2"/>
            <a:stretch>
              <a:fillRect l="-122681" t="-20477" r="-28625" b="-1429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 descr="A group of children playing with a beach ball. A girl is pointing out to sea where there is a dog swimming.">
            <a:extLst>
              <a:ext uri="{FF2B5EF4-FFF2-40B4-BE49-F238E27FC236}">
                <a16:creationId xmlns:a16="http://schemas.microsoft.com/office/drawing/2014/main" id="{3E41638A-A043-3516-ED5F-70A111B04AF5}"/>
              </a:ext>
            </a:extLst>
          </p:cNvPr>
          <p:cNvSpPr/>
          <p:nvPr/>
        </p:nvSpPr>
        <p:spPr>
          <a:xfrm>
            <a:off x="3541059" y="2357251"/>
            <a:ext cx="2449607" cy="3803404"/>
          </a:xfrm>
          <a:prstGeom prst="roundRect">
            <a:avLst>
              <a:gd name="adj" fmla="val 7143"/>
            </a:avLst>
          </a:prstGeom>
          <a:blipFill>
            <a:blip r:embed="rId3"/>
            <a:stretch>
              <a:fillRect l="-24951" r="-24951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 descr="A child has fallen through the ice in a lake and is calling out. There is a smaller child on the frozen bank calling out with a football next to them.">
            <a:extLst>
              <a:ext uri="{FF2B5EF4-FFF2-40B4-BE49-F238E27FC236}">
                <a16:creationId xmlns:a16="http://schemas.microsoft.com/office/drawing/2014/main" id="{80375419-6DDE-AE2D-C67C-A62C0EDBE1E0}"/>
              </a:ext>
            </a:extLst>
          </p:cNvPr>
          <p:cNvSpPr/>
          <p:nvPr/>
        </p:nvSpPr>
        <p:spPr>
          <a:xfrm>
            <a:off x="6243918" y="2357251"/>
            <a:ext cx="2449607" cy="3803404"/>
          </a:xfrm>
          <a:prstGeom prst="roundRect">
            <a:avLst>
              <a:gd name="adj" fmla="val 7143"/>
            </a:avLst>
          </a:prstGeom>
          <a:blipFill>
            <a:blip r:embed="rId4"/>
            <a:stretch>
              <a:fillRect l="-89614" t="-9158" r="-89614" b="-3478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 descr="It’s a summers day. A child is making a sand castle, there are other children playing on the beach. There’s a young child out in the sea with a rubber ring waving to the people on the beach.">
            <a:extLst>
              <a:ext uri="{FF2B5EF4-FFF2-40B4-BE49-F238E27FC236}">
                <a16:creationId xmlns:a16="http://schemas.microsoft.com/office/drawing/2014/main" id="{83E28AFA-0BA7-FD84-381A-0912975BAA97}"/>
              </a:ext>
            </a:extLst>
          </p:cNvPr>
          <p:cNvSpPr/>
          <p:nvPr/>
        </p:nvSpPr>
        <p:spPr>
          <a:xfrm>
            <a:off x="8931206" y="2357251"/>
            <a:ext cx="2449607" cy="3803404"/>
          </a:xfrm>
          <a:prstGeom prst="roundRect">
            <a:avLst>
              <a:gd name="adj" fmla="val 7143"/>
            </a:avLst>
          </a:prstGeom>
          <a:blipFill>
            <a:blip r:embed="rId5"/>
            <a:stretch>
              <a:fillRect l="-58751" r="-120477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69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381</Words>
  <Application>Microsoft Office PowerPoint</Application>
  <PresentationFormat>Widescreen</PresentationFormat>
  <Paragraphs>66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Arial</vt:lpstr>
      <vt:lpstr>Arial Black</vt:lpstr>
      <vt:lpstr>Office Theme</vt:lpstr>
      <vt:lpstr>Water Safety  Progression Step 3</vt:lpstr>
      <vt:lpstr>Learning Objectives</vt:lpstr>
      <vt:lpstr>Word Bank and Water Safety Code</vt:lpstr>
      <vt:lpstr>Activity 1 (Starter) Why is it important to be careful around the Water? </vt:lpstr>
      <vt:lpstr>Stop and Think</vt:lpstr>
      <vt:lpstr>Stay Together</vt:lpstr>
      <vt:lpstr>Activity 4 Cold Water Activity</vt:lpstr>
      <vt:lpstr>Activity 5  Float – Video – How to float</vt:lpstr>
      <vt:lpstr>Activity 6  Call 999 in an Emergency (part 1)</vt:lpstr>
      <vt:lpstr>Activity 6  Call 999 in an Emergency (part 2) </vt:lpstr>
      <vt:lpstr>Call 999 In an Emergency - Recap</vt:lpstr>
      <vt:lpstr>True or False</vt:lpstr>
      <vt:lpstr>Three things I learnt today.  Two things I can tell someone about water safety.   One question I still have.</vt:lpstr>
      <vt:lpstr>Summary of the Water Safety Code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Kendall, Ingrid</dc:creator>
  <cp:lastModifiedBy>Peter Gallagher</cp:lastModifiedBy>
  <cp:revision>9</cp:revision>
  <dcterms:created xsi:type="dcterms:W3CDTF">2025-07-19T07:26:49Z</dcterms:created>
  <dcterms:modified xsi:type="dcterms:W3CDTF">2025-10-20T14:32:48Z</dcterms:modified>
</cp:coreProperties>
</file>